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8" r:id="rId3"/>
    <p:sldId id="281" r:id="rId4"/>
    <p:sldId id="288" r:id="rId5"/>
    <p:sldId id="300" r:id="rId6"/>
    <p:sldId id="299" r:id="rId7"/>
    <p:sldId id="297" r:id="rId8"/>
    <p:sldId id="296" r:id="rId9"/>
    <p:sldId id="298" r:id="rId10"/>
    <p:sldId id="289" r:id="rId11"/>
    <p:sldId id="290" r:id="rId12"/>
    <p:sldId id="291" r:id="rId13"/>
    <p:sldId id="282" r:id="rId14"/>
    <p:sldId id="283" r:id="rId16"/>
    <p:sldId id="292" r:id="rId17"/>
    <p:sldId id="285" r:id="rId18"/>
    <p:sldId id="293" r:id="rId19"/>
    <p:sldId id="294" r:id="rId20"/>
    <p:sldId id="301" r:id="rId21"/>
    <p:sldId id="295" r:id="rId22"/>
    <p:sldId id="259" r:id="rId23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2742094-BCF9-4359-9888-478C15E12DD6}">
          <p14:sldIdLst>
            <p14:sldId id="258"/>
            <p14:sldId id="281"/>
            <p14:sldId id="288"/>
            <p14:sldId id="300"/>
            <p14:sldId id="299"/>
            <p14:sldId id="297"/>
            <p14:sldId id="296"/>
            <p14:sldId id="298"/>
            <p14:sldId id="289"/>
            <p14:sldId id="290"/>
            <p14:sldId id="291"/>
            <p14:sldId id="282"/>
            <p14:sldId id="283"/>
            <p14:sldId id="292"/>
            <p14:sldId id="285"/>
            <p14:sldId id="293"/>
            <p14:sldId id="294"/>
            <p14:sldId id="301"/>
            <p14:sldId id="295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18" d="100"/>
          <a:sy n="118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0696E0-885A-4916-BA3E-6B60E4CFD7B8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84B4C2-A8F1-4A70-AC8F-392C1BF32D06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4B4C2-A8F1-4A70-AC8F-392C1BF32D06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72AD5-6732-4E3E-ABA3-3C0E0B1C45AF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CE155-C782-4065-BCD3-F1D69E9052F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72AD5-6732-4E3E-ABA3-3C0E0B1C45AF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CE155-C782-4065-BCD3-F1D69E9052F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72AD5-6732-4E3E-ABA3-3C0E0B1C45AF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CE155-C782-4065-BCD3-F1D69E9052F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72AD5-6732-4E3E-ABA3-3C0E0B1C45AF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CE155-C782-4065-BCD3-F1D69E9052F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72AD5-6732-4E3E-ABA3-3C0E0B1C45AF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CE155-C782-4065-BCD3-F1D69E9052F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72AD5-6732-4E3E-ABA3-3C0E0B1C45AF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CE155-C782-4065-BCD3-F1D69E9052F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72AD5-6732-4E3E-ABA3-3C0E0B1C45AF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CE155-C782-4065-BCD3-F1D69E9052F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72AD5-6732-4E3E-ABA3-3C0E0B1C45AF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CE155-C782-4065-BCD3-F1D69E9052F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72AD5-6732-4E3E-ABA3-3C0E0B1C45AF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CE155-C782-4065-BCD3-F1D69E9052F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72AD5-6732-4E3E-ABA3-3C0E0B1C45AF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CE155-C782-4065-BCD3-F1D69E9052F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72AD5-6732-4E3E-ABA3-3C0E0B1C45AF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CE155-C782-4065-BCD3-F1D69E9052F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72AD5-6732-4E3E-ABA3-3C0E0B1C45AF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3CE155-C782-4065-BCD3-F1D69E9052F5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sz="4000" b="1" dirty="0" smtClean="0"/>
              <a:t>Внутренние резервы повышения доходности </a:t>
            </a:r>
            <a:r>
              <a:rPr lang="ru-RU" sz="4000" b="1" dirty="0" smtClean="0"/>
              <a:t>сельскохозяйственных товаропроизводителей</a:t>
            </a:r>
            <a:endParaRPr lang="ru-RU" sz="4000" b="1" dirty="0" smtClean="0"/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r>
              <a:rPr lang="ru-RU" b="1" dirty="0" smtClean="0"/>
              <a:t>Голубев Алексей Валерианович </a:t>
            </a:r>
            <a:endParaRPr lang="ru-RU" b="1" dirty="0" smtClean="0"/>
          </a:p>
          <a:p>
            <a:pPr marL="0" indent="0" algn="ctr">
              <a:buNone/>
            </a:pPr>
            <a:r>
              <a:rPr lang="ru-RU" sz="2600" b="1" dirty="0" smtClean="0"/>
              <a:t> главный научный сотрудник, д. э. н., профессор, Заслуженный деятель науки РФ,  Почетный работник агропромышленного комплекса России</a:t>
            </a:r>
            <a:r>
              <a:rPr lang="ru-RU" sz="3600" b="1" dirty="0" smtClean="0"/>
              <a:t> </a:t>
            </a:r>
            <a:endParaRPr lang="ru-RU" sz="3600" b="1" dirty="0" smtClean="0"/>
          </a:p>
          <a:p>
            <a:pPr marL="0" indent="0" algn="ctr">
              <a:buNone/>
            </a:pPr>
            <a:endParaRPr lang="ru-RU" sz="36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264349" cy="7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Фрагмент </a:t>
            </a:r>
            <a:r>
              <a:rPr lang="ru-RU" sz="2400" dirty="0"/>
              <a:t>организационно-технологической карты - Схема движения агрегата при скашивании хлебов в валки загонным способом с расширением прокоса</a:t>
            </a:r>
            <a:endParaRPr lang="ru-RU" sz="24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1" cstate="print"/>
          <a:srcRect t="5934" r="3378"/>
          <a:stretch>
            <a:fillRect/>
          </a:stretch>
        </p:blipFill>
        <p:spPr bwMode="auto">
          <a:xfrm>
            <a:off x="683568" y="1340768"/>
            <a:ext cx="6732000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Стандартизированные и вариативные технологические и организационно-технологические карты, в дальнейшем детализированные к условиям отдельных хозяйств  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Уровень </a:t>
            </a:r>
            <a:r>
              <a:rPr lang="ru-RU" dirty="0"/>
              <a:t>материально-технического состояния,  финансовых и прочих возможностей сельскохозяйственных </a:t>
            </a:r>
            <a:r>
              <a:rPr lang="ru-RU" dirty="0" smtClean="0"/>
              <a:t>предприятий</a:t>
            </a:r>
            <a:endParaRPr lang="ru-RU" dirty="0" smtClean="0"/>
          </a:p>
          <a:p>
            <a:r>
              <a:rPr lang="ru-RU" dirty="0" smtClean="0"/>
              <a:t>ограниченный </a:t>
            </a:r>
            <a:endParaRPr lang="ru-RU" dirty="0" smtClean="0"/>
          </a:p>
          <a:p>
            <a:r>
              <a:rPr lang="ru-RU" dirty="0" smtClean="0"/>
              <a:t>средний </a:t>
            </a:r>
            <a:endParaRPr lang="ru-RU" dirty="0" smtClean="0"/>
          </a:p>
          <a:p>
            <a:r>
              <a:rPr lang="ru-RU" dirty="0"/>
              <a:t>в</a:t>
            </a:r>
            <a:r>
              <a:rPr lang="ru-RU" dirty="0" smtClean="0"/>
              <a:t>ысокий</a:t>
            </a:r>
            <a:endParaRPr lang="ru-RU" dirty="0" smtClean="0"/>
          </a:p>
          <a:p>
            <a:pPr algn="just"/>
            <a:r>
              <a:rPr lang="ru-RU" dirty="0"/>
              <a:t>Разработка стандартизированных организационно-технологических карт и более распространенных на практике технологических карт должна осуществляться научными учреждениями, а их адаптация к особенностям производства – зональными информационно-консультационными службами, а затем специалистами хозяйств. 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 </a:t>
            </a:r>
            <a:r>
              <a:rPr lang="ru-RU" dirty="0"/>
              <a:t>основе информационных технологий с привязкой к геоинформационной системе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/>
              <a:t>Основные внутрихозяйственные условия </a:t>
            </a:r>
            <a:r>
              <a:rPr lang="ru-RU" sz="3200" dirty="0" smtClean="0"/>
              <a:t>рентабель</a:t>
            </a:r>
            <a:r>
              <a:rPr lang="ru-RU" sz="3200" dirty="0" smtClean="0"/>
              <a:t>ной </a:t>
            </a:r>
            <a:r>
              <a:rPr lang="ru-RU" sz="3200" dirty="0"/>
              <a:t>работы предприятия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899592" y="1556792"/>
            <a:ext cx="6875406" cy="5400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Бочка </a:t>
            </a:r>
            <a:r>
              <a:rPr lang="ru-RU" dirty="0" smtClean="0"/>
              <a:t>доходности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979712" y="1484784"/>
            <a:ext cx="4284000" cy="545673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Современные </a:t>
            </a:r>
            <a:r>
              <a:rPr lang="ru-RU" sz="3600" dirty="0" smtClean="0"/>
              <a:t>системы ведения </a:t>
            </a:r>
            <a:r>
              <a:rPr lang="ru-RU" sz="3600" dirty="0"/>
              <a:t>сельскохозяйственного производства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 </a:t>
            </a:r>
            <a:r>
              <a:rPr lang="ru-RU" dirty="0" smtClean="0"/>
              <a:t>1. Система </a:t>
            </a:r>
            <a:r>
              <a:rPr lang="ru-RU" dirty="0"/>
              <a:t>ведения сельского хозяйства в республике Саха (Якутия) на период 2021-2025 годы: методическое пособие. – Белгород: Изд-во </a:t>
            </a:r>
            <a:r>
              <a:rPr lang="ru-RU" dirty="0" err="1"/>
              <a:t>Сангалова</a:t>
            </a:r>
            <a:r>
              <a:rPr lang="ru-RU" dirty="0"/>
              <a:t> К. Ю., 2021. – 592 с.: ил. https://elibrary.ru/item.asp?id=47668949</a:t>
            </a:r>
            <a:endParaRPr lang="ru-RU" dirty="0"/>
          </a:p>
          <a:p>
            <a:r>
              <a:rPr lang="ru-RU" dirty="0" smtClean="0"/>
              <a:t>2.  </a:t>
            </a:r>
            <a:r>
              <a:rPr lang="ru-RU" dirty="0"/>
              <a:t>Система ведения сельского хозяйства Иркутской области. – Иркутск: </a:t>
            </a:r>
            <a:r>
              <a:rPr lang="ru-RU" dirty="0" err="1"/>
              <a:t>Мегапринт</a:t>
            </a:r>
            <a:r>
              <a:rPr lang="ru-RU" dirty="0"/>
              <a:t>, 2019. – 319 с. https://elibrary.ru/item.asp?id=42515668 </a:t>
            </a:r>
            <a:endParaRPr lang="ru-RU" dirty="0"/>
          </a:p>
          <a:p>
            <a:r>
              <a:rPr lang="ru-RU" dirty="0" smtClean="0"/>
              <a:t>3. </a:t>
            </a:r>
            <a:r>
              <a:rPr lang="ru-RU" dirty="0"/>
              <a:t>Система земледелия нового поколения Тамбовской области / под ред. А.В. Леонова, С.Н. Воропаева. – Тамбов: Изд-во Першина Р.В., 2016. – 439 с.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Организационно-технологическая карта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51399"/>
            <a:ext cx="9167999" cy="68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Некоторые внутренние резервы повышения доходности с.-х. товаропроизводителей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Маркетинг, позволяющий </a:t>
            </a:r>
            <a:r>
              <a:rPr lang="ru-RU" dirty="0"/>
              <a:t>продать одну и ту же продукцию с разной выгодой или на разных условиях приобрести средства </a:t>
            </a:r>
            <a:r>
              <a:rPr lang="ru-RU" dirty="0" smtClean="0"/>
              <a:t>производства.</a:t>
            </a:r>
            <a:endParaRPr lang="ru-RU" dirty="0" smtClean="0"/>
          </a:p>
          <a:p>
            <a:r>
              <a:rPr lang="ru-RU" dirty="0" err="1" smtClean="0"/>
              <a:t>Маржинальность</a:t>
            </a:r>
            <a:r>
              <a:rPr lang="ru-RU" dirty="0" smtClean="0"/>
              <a:t> с.-х. </a:t>
            </a:r>
            <a:r>
              <a:rPr lang="ru-RU" dirty="0"/>
              <a:t>производителей повышает подбор высоко прибыльных культур или животных; переработка </a:t>
            </a:r>
            <a:r>
              <a:rPr lang="ru-RU" dirty="0" smtClean="0"/>
              <a:t>продукции.</a:t>
            </a:r>
            <a:endParaRPr lang="ru-RU" dirty="0" smtClean="0"/>
          </a:p>
          <a:p>
            <a:r>
              <a:rPr lang="ru-RU" dirty="0" smtClean="0"/>
              <a:t>Диверсификация </a:t>
            </a:r>
            <a:r>
              <a:rPr lang="ru-RU" dirty="0"/>
              <a:t>сельской </a:t>
            </a:r>
            <a:r>
              <a:rPr lang="ru-RU" dirty="0" smtClean="0"/>
              <a:t>экономики.</a:t>
            </a:r>
            <a:endParaRPr lang="ru-RU" dirty="0" smtClean="0"/>
          </a:p>
          <a:p>
            <a:r>
              <a:rPr lang="ru-RU" dirty="0" smtClean="0"/>
              <a:t>Кооперация </a:t>
            </a:r>
            <a:r>
              <a:rPr lang="ru-RU" dirty="0"/>
              <a:t>аграриев, </a:t>
            </a:r>
            <a:r>
              <a:rPr lang="ru-RU" dirty="0" smtClean="0"/>
              <a:t>участие </a:t>
            </a:r>
            <a:r>
              <a:rPr lang="ru-RU" dirty="0"/>
              <a:t>в договорах контрактации. </a:t>
            </a:r>
            <a:endParaRPr lang="ru-RU" dirty="0" smtClean="0"/>
          </a:p>
          <a:p>
            <a:r>
              <a:rPr lang="ru-RU" dirty="0" smtClean="0"/>
              <a:t>Лоббирование экономических интересов </a:t>
            </a:r>
            <a:r>
              <a:rPr lang="ru-RU" dirty="0" err="1" smtClean="0"/>
              <a:t>сельхозтоваропроизводителей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Научно-методические </a:t>
            </a:r>
            <a:r>
              <a:rPr lang="ru-RU" sz="2800" dirty="0"/>
              <a:t>и </a:t>
            </a:r>
            <a:r>
              <a:rPr lang="ru-RU" sz="2800" dirty="0" smtClean="0"/>
              <a:t>организационно-правовое обеспечение задействования внутренних резервов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Например, для диверсификации </a:t>
            </a:r>
            <a:r>
              <a:rPr lang="ru-RU" dirty="0"/>
              <a:t>сельской экономики   необходимо подготовить соответствующие рекомендации и разработать оптимизационные модели</a:t>
            </a:r>
            <a:r>
              <a:rPr lang="ru-RU" dirty="0" smtClean="0"/>
              <a:t>, принять нормативные акты,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/>
              <a:t>а для эффективного информационно-консультационного обслуживания нужно развернуть сеть </a:t>
            </a:r>
            <a:r>
              <a:rPr lang="ru-RU" dirty="0" smtClean="0"/>
              <a:t>действенных зональных </a:t>
            </a:r>
            <a:r>
              <a:rPr lang="ru-RU" dirty="0"/>
              <a:t>офисов </a:t>
            </a:r>
            <a:r>
              <a:rPr lang="ru-RU" dirty="0" smtClean="0"/>
              <a:t>ИКС.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8784000" cy="5831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Сфокусированные условия повышения </a:t>
            </a:r>
            <a:r>
              <a:rPr lang="ru-RU" sz="3200" smtClean="0"/>
              <a:t>доходности сельскохозяйственных </a:t>
            </a:r>
            <a:r>
              <a:rPr lang="ru-RU" sz="3200" dirty="0" smtClean="0"/>
              <a:t>товаропроизводителей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С.-х. производителям - постоянно </a:t>
            </a:r>
            <a:r>
              <a:rPr lang="ru-RU" dirty="0"/>
              <a:t>учиться, перенимая передовой опыт и внедряя результаты научных разработок. </a:t>
            </a:r>
            <a:endParaRPr lang="ru-RU" dirty="0" smtClean="0"/>
          </a:p>
          <a:p>
            <a:r>
              <a:rPr lang="ru-RU" dirty="0" smtClean="0"/>
              <a:t>Научным учреждениям – обеспечение разработками </a:t>
            </a:r>
            <a:r>
              <a:rPr lang="ru-RU" smtClean="0"/>
              <a:t>и рекомендациями, </a:t>
            </a:r>
            <a:r>
              <a:rPr lang="ru-RU" dirty="0" smtClean="0"/>
              <a:t>ориентированными на хозяйственный уровень.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Минсельхозу России поставить в качестве одной из первоочередных задач обеспечение доходности сельскохозяйственных </a:t>
            </a:r>
            <a:r>
              <a:rPr lang="ru-RU" dirty="0"/>
              <a:t>товаропроизводителей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Резервы повышения эффективности и доходности сельского хозяйства на разных уровнях управления АПК</a:t>
            </a:r>
            <a:endParaRPr lang="ru-RU" sz="28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827584" y="1417638"/>
            <a:ext cx="7416000" cy="5544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</a:t>
            </a:r>
            <a:r>
              <a:rPr lang="ru-RU" sz="4800" dirty="0" smtClean="0"/>
              <a:t>Спасибо за внимание!</a:t>
            </a:r>
            <a:endParaRPr lang="ru-RU" sz="4800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</a:t>
            </a:r>
            <a:r>
              <a:rPr lang="en-US" dirty="0" smtClean="0"/>
              <a:t>a.v.golubev@vniiesh.ru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2111" name="Picture 63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2275" y="114300"/>
            <a:ext cx="9990138" cy="663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Резервы повышения </a:t>
            </a:r>
            <a:r>
              <a:rPr lang="ru-RU" sz="2800" dirty="0" smtClean="0"/>
              <a:t>доходности </a:t>
            </a:r>
            <a:r>
              <a:rPr lang="ru-RU" sz="2800" dirty="0" err="1" smtClean="0"/>
              <a:t>неинтегрированных</a:t>
            </a:r>
            <a:r>
              <a:rPr lang="ru-RU" sz="2800" dirty="0" smtClean="0"/>
              <a:t> СХО,  </a:t>
            </a:r>
            <a:r>
              <a:rPr lang="ru-RU" sz="2800" dirty="0"/>
              <a:t>МСП и крупного агробизнеса</a:t>
            </a:r>
            <a:endParaRPr lang="ru-RU" sz="2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57200" y="1484784"/>
            <a:ext cx="8280000" cy="583071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6896"/>
            <a:ext cx="9036000" cy="677700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1800" b="1" dirty="0" err="1"/>
              <a:t>Agrirouter</a:t>
            </a:r>
            <a:r>
              <a:rPr lang="ru-RU" sz="1800" dirty="0"/>
              <a:t> - </a:t>
            </a:r>
            <a:r>
              <a:rPr lang="ru-RU" sz="1800" dirty="0" smtClean="0"/>
              <a:t> </a:t>
            </a:r>
            <a:r>
              <a:rPr lang="ru-RU" sz="1800" dirty="0"/>
              <a:t>универсальная платформа обмена данными, </a:t>
            </a:r>
            <a:r>
              <a:rPr lang="ru-RU" sz="1800" dirty="0" smtClean="0"/>
              <a:t> обеспечивающая </a:t>
            </a:r>
            <a:r>
              <a:rPr lang="ru-RU" sz="1800" dirty="0"/>
              <a:t>бесшовное соединение между </a:t>
            </a:r>
            <a:r>
              <a:rPr lang="ru-RU" sz="1800" dirty="0" smtClean="0"/>
              <a:t>машинами различных производителей и оптимизационными программами  </a:t>
            </a:r>
            <a:r>
              <a:rPr lang="ru-RU" sz="1800" dirty="0"/>
              <a:t>в ходе всего </a:t>
            </a:r>
            <a:r>
              <a:rPr lang="ru-RU" sz="1800" dirty="0" smtClean="0"/>
              <a:t>производственного процесса через телеметрию</a:t>
            </a:r>
            <a:endParaRPr lang="ru-RU" sz="1800" dirty="0"/>
          </a:p>
        </p:txBody>
      </p:sp>
      <p:pic>
        <p:nvPicPr>
          <p:cNvPr id="2050" name="Picture 2" descr="https://agtecher.com/wp-content/uploads/2017/11/csm_DKE-Data-agrirouter-basic-terms-1-EN_83360274d1.jpg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68" y="1422000"/>
            <a:ext cx="7704880" cy="54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Эффективность производства молока в СХО </a:t>
            </a:r>
            <a:r>
              <a:rPr lang="ru-RU" sz="3200" dirty="0"/>
              <a:t>С</a:t>
            </a:r>
            <a:r>
              <a:rPr lang="ru-RU" sz="3200" dirty="0" smtClean="0"/>
              <a:t>аратовской области в 2021-2023 гг.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988820"/>
          <a:ext cx="8229604" cy="38000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5782"/>
                <a:gridCol w="557967"/>
                <a:gridCol w="557967"/>
                <a:gridCol w="625450"/>
                <a:gridCol w="625450"/>
                <a:gridCol w="625450"/>
                <a:gridCol w="625450"/>
                <a:gridCol w="625450"/>
                <a:gridCol w="625450"/>
                <a:gridCol w="625450"/>
                <a:gridCol w="625450"/>
                <a:gridCol w="625450"/>
                <a:gridCol w="488838"/>
              </a:tblGrid>
              <a:tr h="715791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Показатели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ООО "Дергачевский элеватор" Дергачевского района  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 hMerge="1">
                  <a:tcPr/>
                </a:tc>
                <a:tc hMerge="1"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АО ПЗ "Трудовой" Марксовского района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 hMerge="1">
                  <a:tcPr/>
                </a:tc>
                <a:tc hMerge="1"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СХПК "Штурм" Новобурасского района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 hMerge="1">
                  <a:tcPr/>
                </a:tc>
                <a:tc hMerge="1"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 среднем по сельскохозяйственным организациям Саратовской области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 hMerge="1">
                  <a:tcPr/>
                </a:tc>
                <a:tc hMerge="1">
                  <a:tcPr/>
                </a:tc>
              </a:tr>
              <a:tr h="178949">
                <a:tc vMerge="1"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2021 г.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2022 г.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2023 г.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2021 г.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2022 г.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2023 г.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2021 г.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2022 г.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2023 г.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2021 г.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2022 г.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2023 г.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b"/>
                </a:tc>
              </a:tr>
              <a:tr h="5368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Среднегодовое поголовье  КРС всего, гол.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112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116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74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4705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4758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5445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780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780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783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20485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17938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18672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</a:tr>
              <a:tr h="2211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 т.ч.: коров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111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115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73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4705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4757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5445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765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765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765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20328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17578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18257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</a:tr>
              <a:tr h="5368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Среднегодовой надой молока на 1 корову, кг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2273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2708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3333</a:t>
                      </a:r>
                      <a:endParaRPr lang="ru-RU" sz="2000" b="1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11311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11504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12088</a:t>
                      </a:r>
                      <a:endParaRPr lang="ru-RU" sz="1800" b="1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5545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6658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7641</a:t>
                      </a:r>
                      <a:endParaRPr lang="ru-RU" sz="1100" b="1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5909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6784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7306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</a:tr>
              <a:tr h="5368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Затраты на 1 корову - всего, руб.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69558,56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53113,04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61109,59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299546,44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336091,02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381428,28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94830,07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121657,52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150622,22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153777,45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193071,00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225417,21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</a:tr>
              <a:tr h="5368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Цена реализации 1 ц молока, руб.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2774,80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2698,24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2893,13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2949,45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3551,66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3529,07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2983,56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3543,15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3420,78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2862,98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3411,16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3373,23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</a:tr>
              <a:tr h="5368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Уровень рентабельности, %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0,7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57,6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78,3</a:t>
                      </a:r>
                      <a:endParaRPr lang="ru-RU" sz="2000" b="1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23,9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30,1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24,4</a:t>
                      </a:r>
                      <a:endParaRPr lang="ru-RU" sz="2000" b="1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89,9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116,3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93,8</a:t>
                      </a:r>
                      <a:endParaRPr lang="ru-RU" sz="1100" b="1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20,4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27,0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21,0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7780" marR="177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Сочетание технологической дисциплины и инициативы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Железная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дисциплина исполнителей отнюдь не означает отмены их творчества и даже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искусства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«Искусство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может жить в любом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труде»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  Василий Белов.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Структура организационно-технологической карты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1. Функции исполнителей.</a:t>
            </a:r>
            <a:endParaRPr lang="ru-RU" dirty="0"/>
          </a:p>
          <a:p>
            <a:r>
              <a:rPr lang="ru-RU" dirty="0"/>
              <a:t>2. Качественные и технологические требования.</a:t>
            </a:r>
            <a:endParaRPr lang="ru-RU" dirty="0"/>
          </a:p>
          <a:p>
            <a:r>
              <a:rPr lang="ru-RU" dirty="0"/>
              <a:t>3. Подготовка агрегата к работе.</a:t>
            </a:r>
            <a:endParaRPr lang="ru-RU" dirty="0"/>
          </a:p>
          <a:p>
            <a:r>
              <a:rPr lang="ru-RU" dirty="0"/>
              <a:t>4. Выбор способа движения агрегата, маневрирование рабочими передачами.</a:t>
            </a:r>
            <a:endParaRPr lang="ru-RU" dirty="0"/>
          </a:p>
          <a:p>
            <a:r>
              <a:rPr lang="ru-RU" dirty="0"/>
              <a:t>5. Подготовка поля и рабочей зоны.</a:t>
            </a:r>
            <a:endParaRPr lang="ru-RU" dirty="0"/>
          </a:p>
          <a:p>
            <a:r>
              <a:rPr lang="ru-RU" dirty="0"/>
              <a:t>6. Расстановка рабочей силы и техники на поле и в рабочей зоне.</a:t>
            </a:r>
            <a:endParaRPr lang="ru-RU" dirty="0"/>
          </a:p>
          <a:p>
            <a:r>
              <a:rPr lang="ru-RU" dirty="0"/>
              <a:t>7. Технологическое обслуживание (организация вспомогательных процессов в обслуживающих звеньях).</a:t>
            </a:r>
            <a:endParaRPr lang="ru-RU" dirty="0"/>
          </a:p>
          <a:p>
            <a:r>
              <a:rPr lang="ru-RU" dirty="0"/>
              <a:t>8. Нормирование и оплата труда на данном виде работ.</a:t>
            </a:r>
            <a:endParaRPr lang="ru-RU" dirty="0"/>
          </a:p>
          <a:p>
            <a:r>
              <a:rPr lang="ru-RU" dirty="0"/>
              <a:t>9. Режим труда и отдыха. Культурно-бытовое обслуживание исполнителей.</a:t>
            </a:r>
            <a:endParaRPr lang="ru-RU" dirty="0"/>
          </a:p>
          <a:p>
            <a:r>
              <a:rPr lang="ru-RU" dirty="0"/>
              <a:t>10. Техника безопасности на рабочем месте.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5564</Words>
  <Application>WPS Presentation</Application>
  <PresentationFormat>Экран (4:3)</PresentationFormat>
  <Paragraphs>353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Arial</vt:lpstr>
      <vt:lpstr>SimSun</vt:lpstr>
      <vt:lpstr>Wingdings</vt:lpstr>
      <vt:lpstr>Calibri</vt:lpstr>
      <vt:lpstr>Times New Roman</vt:lpstr>
      <vt:lpstr>Times New Roman</vt:lpstr>
      <vt:lpstr>Calibri</vt:lpstr>
      <vt:lpstr>Microsoft YaHei</vt:lpstr>
      <vt:lpstr>Arial Unicode MS</vt:lpstr>
      <vt:lpstr>Тема Office</vt:lpstr>
      <vt:lpstr>PowerPoint 演示文稿</vt:lpstr>
      <vt:lpstr>Резервы повышения эффективности и доходности сельского хозяйства на разных уровнях управления АПК</vt:lpstr>
      <vt:lpstr>PowerPoint 演示文稿</vt:lpstr>
      <vt:lpstr>Резервы повышения доходности неинтегрированных СХО,  МСП и крупного агробизнеса</vt:lpstr>
      <vt:lpstr>PowerPoint 演示文稿</vt:lpstr>
      <vt:lpstr>Agrirouter -  универсальная платформа обмена данными,  обеспечивающая бесшовное соединение между машинами различных производителей и оптимизационными программами  в ходе всего производственного процесса через телеметрию</vt:lpstr>
      <vt:lpstr>Эффективность производства молока в СХО Саратовской области в 2021-2023 гг.</vt:lpstr>
      <vt:lpstr>Сочетание технологической дисциплины и инициативы</vt:lpstr>
      <vt:lpstr>Структура организационно-технологической карты</vt:lpstr>
      <vt:lpstr>Фрагмент организационно-технологической карты - Схема движения агрегата при скашивании хлебов в валки загонным способом с расширением прокоса</vt:lpstr>
      <vt:lpstr>Стандартизированные и вариативные технологические и организационно-технологические карты, в дальнейшем детализированные к условиям отдельных хозяйств  </vt:lpstr>
      <vt:lpstr>Основные внутрихозяйственные условия рентабельной работы предприятия</vt:lpstr>
      <vt:lpstr>Бочка доходности</vt:lpstr>
      <vt:lpstr>Современные системы ведения сельскохозяйственного производства </vt:lpstr>
      <vt:lpstr>Организационно-технологическая карта</vt:lpstr>
      <vt:lpstr>Некоторые внутренние резервы повышения доходности с.-х. товаропроизводителей </vt:lpstr>
      <vt:lpstr>Научно-методические и организационно-правовое обеспечение задействования внутренних резервов</vt:lpstr>
      <vt:lpstr>PowerPoint 演示文稿</vt:lpstr>
      <vt:lpstr>Сфокусированные условия повышения доходности сельскохозяйственных товаропроизводителей</vt:lpstr>
      <vt:lpstr>PowerPoint 演示文稿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golubev</dc:creator>
  <cp:lastModifiedBy>1</cp:lastModifiedBy>
  <cp:revision>99</cp:revision>
  <cp:lastPrinted>2024-10-17T12:39:00Z</cp:lastPrinted>
  <dcterms:created xsi:type="dcterms:W3CDTF">2024-03-14T09:34:00Z</dcterms:created>
  <dcterms:modified xsi:type="dcterms:W3CDTF">2024-10-20T07:50:59Z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B6B117C328614AF287C1C58D2E89C9C6_13</vt:lpwstr>
  </property>
  <property fmtid="{D5CDD505-2E9C-101B-9397-08002B2CF9AE}" pid="3" name="KSOProductBuildVer">
    <vt:lpwstr>1049-12.2.0.18607</vt:lpwstr>
  </property>
</Properties>
</file>