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67" r:id="rId3"/>
    <p:sldId id="271" r:id="rId4"/>
    <p:sldId id="306" r:id="rId5"/>
    <p:sldId id="264" r:id="rId6"/>
    <p:sldId id="275" r:id="rId7"/>
    <p:sldId id="276" r:id="rId8"/>
    <p:sldId id="296" r:id="rId9"/>
    <p:sldId id="290" r:id="rId10"/>
    <p:sldId id="292" r:id="rId11"/>
    <p:sldId id="298" r:id="rId12"/>
    <p:sldId id="299" r:id="rId13"/>
    <p:sldId id="302" r:id="rId14"/>
    <p:sldId id="293" r:id="rId15"/>
    <p:sldId id="294" r:id="rId16"/>
    <p:sldId id="295" r:id="rId17"/>
    <p:sldId id="304" r:id="rId18"/>
    <p:sldId id="305" r:id="rId19"/>
    <p:sldId id="303" r:id="rId20"/>
    <p:sldId id="257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8902"/>
    <a:srgbClr val="3451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5" d="100"/>
          <a:sy n="165" d="100"/>
        </p:scale>
        <p:origin x="16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65C58D-B1AC-4BDF-8350-BEC39A0E603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BA2E5F-FEFA-4F86-AA1B-0265C7EA9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747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828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104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668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732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2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334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300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049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919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719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349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FF2D9-BD6C-4E98-9F2D-7B0BE8D44F69}" type="datetimeFigureOut">
              <a:rPr lang="ru-RU" smtClean="0"/>
              <a:t>20.10.2024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CD5956-0EBF-4F07-9CC8-20C994BCD1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253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jpe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jpeg"/><Relationship Id="rId10" Type="http://schemas.openxmlformats.org/officeDocument/2006/relationships/image" Target="../media/image47.png"/><Relationship Id="rId4" Type="http://schemas.openxmlformats.org/officeDocument/2006/relationships/image" Target="../media/image41.jpeg"/><Relationship Id="rId9" Type="http://schemas.openxmlformats.org/officeDocument/2006/relationships/image" Target="../media/image46.png"/><Relationship Id="rId14" Type="http://schemas.openxmlformats.org/officeDocument/2006/relationships/image" Target="../media/image5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18" Type="http://schemas.openxmlformats.org/officeDocument/2006/relationships/image" Target="../media/image33.jpeg"/><Relationship Id="rId3" Type="http://schemas.openxmlformats.org/officeDocument/2006/relationships/image" Target="../media/image18.jpeg"/><Relationship Id="rId21" Type="http://schemas.openxmlformats.org/officeDocument/2006/relationships/image" Target="../media/image36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17" Type="http://schemas.openxmlformats.org/officeDocument/2006/relationships/image" Target="../media/image32.jpeg"/><Relationship Id="rId2" Type="http://schemas.openxmlformats.org/officeDocument/2006/relationships/image" Target="../media/image17.jpeg"/><Relationship Id="rId16" Type="http://schemas.openxmlformats.org/officeDocument/2006/relationships/image" Target="../media/image31.jpeg"/><Relationship Id="rId20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30.jpeg"/><Relationship Id="rId23" Type="http://schemas.openxmlformats.org/officeDocument/2006/relationships/image" Target="../media/image38.jpeg"/><Relationship Id="rId10" Type="http://schemas.openxmlformats.org/officeDocument/2006/relationships/image" Target="../media/image25.jpeg"/><Relationship Id="rId19" Type="http://schemas.openxmlformats.org/officeDocument/2006/relationships/image" Target="../media/image34.jpeg"/><Relationship Id="rId4" Type="http://schemas.openxmlformats.org/officeDocument/2006/relationships/image" Target="../media/image19.jpeg"/><Relationship Id="rId9" Type="http://schemas.openxmlformats.org/officeDocument/2006/relationships/image" Target="../media/image24.png"/><Relationship Id="rId14" Type="http://schemas.openxmlformats.org/officeDocument/2006/relationships/image" Target="../media/image29.jpeg"/><Relationship Id="rId22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0" b="15966"/>
          <a:stretch/>
        </p:blipFill>
        <p:spPr>
          <a:xfrm>
            <a:off x="0" y="1109448"/>
            <a:ext cx="9144000" cy="31794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597" y="155901"/>
            <a:ext cx="6865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618902"/>
                </a:solidFill>
                <a:cs typeface="Arial" panose="020B0604020202020204" pitchFamily="34" charset="0"/>
              </a:rPr>
              <a:t>ФЕДЕРАЛЬНОЕ ГОСУДАРСТВЕННОЕ БЮДЖЕТНОЕ НАУЧНОЕ </a:t>
            </a:r>
            <a:r>
              <a:rPr lang="ru-RU" sz="1600" b="1" dirty="0">
                <a:solidFill>
                  <a:srgbClr val="618902"/>
                </a:solidFill>
                <a:cs typeface="Arial" panose="020B0604020202020204" pitchFamily="34" charset="0"/>
              </a:rPr>
              <a:t>УЧРЕЖДЕНИЕ</a:t>
            </a:r>
            <a:endParaRPr lang="ru-RU" sz="1600" dirty="0">
              <a:solidFill>
                <a:srgbClr val="618902"/>
              </a:solidFill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618902"/>
                </a:solidFill>
                <a:cs typeface="Arial" panose="020B0604020202020204" pitchFamily="34" charset="0"/>
              </a:rPr>
              <a:t>«ФЕДЕРАЛЬНЫЙ </a:t>
            </a:r>
            <a:r>
              <a:rPr lang="ru-RU" sz="1600" b="1" dirty="0" smtClean="0">
                <a:solidFill>
                  <a:srgbClr val="618902"/>
                </a:solidFill>
                <a:cs typeface="Arial" panose="020B0604020202020204" pitchFamily="34" charset="0"/>
              </a:rPr>
              <a:t>НАУЧНЫЙ СЕЛЕКЦИОННО-ТЕХНОЛОГИЧЕСКИЙ</a:t>
            </a:r>
          </a:p>
          <a:p>
            <a:r>
              <a:rPr lang="ru-RU" sz="1600" b="1" dirty="0" smtClean="0">
                <a:solidFill>
                  <a:srgbClr val="618902"/>
                </a:solidFill>
                <a:cs typeface="Arial" panose="020B0604020202020204" pitchFamily="34" charset="0"/>
              </a:rPr>
              <a:t>ЦЕНТР САДОВОДСТВА И </a:t>
            </a:r>
            <a:r>
              <a:rPr lang="ru-RU" sz="1600" b="1" dirty="0">
                <a:solidFill>
                  <a:srgbClr val="618902"/>
                </a:solidFill>
                <a:cs typeface="Arial" panose="020B0604020202020204" pitchFamily="34" charset="0"/>
              </a:rPr>
              <a:t>ПИТОМНИКОВОДСТВА</a:t>
            </a:r>
            <a:r>
              <a:rPr lang="ru-RU" sz="1600" b="1" dirty="0" smtClean="0">
                <a:solidFill>
                  <a:srgbClr val="618902"/>
                </a:solidFill>
                <a:cs typeface="Arial" panose="020B0604020202020204" pitchFamily="34" charset="0"/>
              </a:rPr>
              <a:t>»</a:t>
            </a:r>
            <a:endParaRPr lang="en-US" sz="1600" b="1" dirty="0" smtClean="0">
              <a:solidFill>
                <a:srgbClr val="618902"/>
              </a:solidFill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373" y="1532975"/>
            <a:ext cx="879289" cy="102242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412149" y="4572444"/>
            <a:ext cx="6247283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ru-RU" sz="2400" b="1" dirty="0" err="1">
                <a:solidFill>
                  <a:srgbClr val="618902"/>
                </a:solidFill>
                <a:latin typeface="Arial Narrow" panose="020B0606020202030204" pitchFamily="34" charset="0"/>
              </a:rPr>
              <a:t>Селекционно</a:t>
            </a:r>
            <a:r>
              <a:rPr lang="ru-RU" sz="2400" b="1" dirty="0">
                <a:solidFill>
                  <a:srgbClr val="618902"/>
                </a:solidFill>
                <a:latin typeface="Arial Narrow" panose="020B0606020202030204" pitchFamily="34" charset="0"/>
              </a:rPr>
              <a:t>-семеноводческий центр как фактор в повышении доходности садоводства и </a:t>
            </a:r>
            <a:r>
              <a:rPr lang="ru-RU" sz="2400" b="1" dirty="0" err="1">
                <a:solidFill>
                  <a:srgbClr val="618902"/>
                </a:solidFill>
                <a:latin typeface="Arial Narrow" panose="020B0606020202030204" pitchFamily="34" charset="0"/>
              </a:rPr>
              <a:t>питомниководства</a:t>
            </a:r>
            <a:endParaRPr lang="ru-RU" sz="2400" b="1" i="1" dirty="0">
              <a:solidFill>
                <a:srgbClr val="61890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6274" y="5910148"/>
            <a:ext cx="850038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dirty="0" smtClean="0">
                <a:solidFill>
                  <a:srgbClr val="618902"/>
                </a:solidFill>
                <a:cs typeface="Arial" panose="020B0604020202020204" pitchFamily="34" charset="0"/>
              </a:rPr>
              <a:t>Ведущий научный сотрудник, к.с.-</a:t>
            </a:r>
            <a:r>
              <a:rPr lang="ru-RU" sz="1600" dirty="0" err="1" smtClean="0">
                <a:solidFill>
                  <a:srgbClr val="618902"/>
                </a:solidFill>
                <a:cs typeface="Arial" panose="020B0604020202020204" pitchFamily="34" charset="0"/>
              </a:rPr>
              <a:t>х.н</a:t>
            </a:r>
            <a:r>
              <a:rPr lang="ru-RU" sz="1600" dirty="0" smtClean="0">
                <a:solidFill>
                  <a:srgbClr val="618902"/>
                </a:solidFill>
                <a:cs typeface="Arial" panose="020B0604020202020204" pitchFamily="34" charset="0"/>
              </a:rPr>
              <a:t>.                                                      </a:t>
            </a:r>
            <a:r>
              <a:rPr lang="ru-RU" sz="1600" b="1" dirty="0" smtClean="0">
                <a:solidFill>
                  <a:srgbClr val="618902"/>
                </a:solidFill>
                <a:cs typeface="Arial" panose="020B0604020202020204" pitchFamily="34" charset="0"/>
              </a:rPr>
              <a:t>Т. А. Тумаева</a:t>
            </a:r>
            <a:endParaRPr lang="ru-RU" sz="1600" b="1" dirty="0">
              <a:solidFill>
                <a:srgbClr val="61890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10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828CE262-9FEF-4497-AC46-8D5C25C41A96}"/>
              </a:ext>
            </a:extLst>
          </p:cNvPr>
          <p:cNvSpPr/>
          <p:nvPr/>
        </p:nvSpPr>
        <p:spPr>
          <a:xfrm>
            <a:off x="-655725" y="3290989"/>
            <a:ext cx="3644799" cy="1170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</a:rPr>
              <a:t>Средство энергетическое </a:t>
            </a:r>
            <a:r>
              <a:rPr lang="ru-RU" sz="761" dirty="0" err="1">
                <a:latin typeface="Arial Narrow" panose="020B0606020202030204" pitchFamily="34" charset="0"/>
              </a:rPr>
              <a:t>высококлиренсное</a:t>
            </a:r>
            <a:r>
              <a:rPr lang="ru-RU" sz="761" dirty="0">
                <a:latin typeface="Arial Narrow" panose="020B0606020202030204" pitchFamily="34" charset="0"/>
              </a:rPr>
              <a:t>  БЛ-1500 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B285C5E7-DAC4-4B4F-B137-135383AE32A7}"/>
              </a:ext>
            </a:extLst>
          </p:cNvPr>
          <p:cNvSpPr/>
          <p:nvPr/>
        </p:nvSpPr>
        <p:spPr>
          <a:xfrm>
            <a:off x="296549" y="5040810"/>
            <a:ext cx="2069970" cy="1170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  <a:ea typeface="Times New Roman" panose="02020603050405020304" pitchFamily="18" charset="0"/>
              </a:rPr>
              <a:t>Опрыскиватель садовый ЗУБР 2000 ПВ П1</a:t>
            </a:r>
            <a:endParaRPr lang="ru-RU" sz="761" dirty="0">
              <a:latin typeface="Arial Narrow" panose="020B0606020202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EB9FC65-888B-43EB-8F01-B469A776EF0A}"/>
              </a:ext>
            </a:extLst>
          </p:cNvPr>
          <p:cNvSpPr txBox="1"/>
          <p:nvPr/>
        </p:nvSpPr>
        <p:spPr>
          <a:xfrm>
            <a:off x="2017593" y="3268669"/>
            <a:ext cx="2392147" cy="117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</a:rPr>
              <a:t>Трактор </a:t>
            </a:r>
            <a:r>
              <a:rPr lang="ru-RU" sz="761" dirty="0" err="1">
                <a:latin typeface="Arial Narrow" panose="020B0606020202030204" pitchFamily="34" charset="0"/>
              </a:rPr>
              <a:t>Беларус</a:t>
            </a:r>
            <a:r>
              <a:rPr lang="ru-RU" sz="761" dirty="0">
                <a:latin typeface="Arial Narrow" panose="020B0606020202030204" pitchFamily="34" charset="0"/>
              </a:rPr>
              <a:t> и </a:t>
            </a:r>
            <a:r>
              <a:rPr lang="ru-RU" sz="76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фреза садовая траншейная</a:t>
            </a:r>
            <a:endParaRPr lang="ru-RU" sz="761" dirty="0">
              <a:latin typeface="Arial Narrow" panose="020B060602020203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0736C00-51B9-4DA6-B951-EEA1AE6B81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0"/>
          <a:stretch/>
        </p:blipFill>
        <p:spPr>
          <a:xfrm>
            <a:off x="1828408" y="1097973"/>
            <a:ext cx="2729499" cy="211939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5198B8-E830-484F-85DC-25A0A2A747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66" y="5228357"/>
            <a:ext cx="4094242" cy="116133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BA9FA0-CC49-4768-A5FE-3DD6D30179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0" t="18315" r="-2123" b="38722"/>
          <a:stretch/>
        </p:blipFill>
        <p:spPr>
          <a:xfrm>
            <a:off x="98052" y="3468577"/>
            <a:ext cx="2306913" cy="151353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5708B3C-ADAD-487C-B12D-66AE1EE43211}"/>
              </a:ext>
            </a:extLst>
          </p:cNvPr>
          <p:cNvSpPr txBox="1"/>
          <p:nvPr/>
        </p:nvSpPr>
        <p:spPr>
          <a:xfrm>
            <a:off x="2856904" y="5008673"/>
            <a:ext cx="1074003" cy="117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Фреза для обработки почвы </a:t>
            </a:r>
            <a:endParaRPr lang="ru-RU" sz="761" dirty="0">
              <a:latin typeface="Arial Narrow" panose="020B0606020202030204" pitchFamily="34" charset="0"/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C3F7D1D-0368-4D87-BB4B-D9CAC57FAA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6"/>
          <a:stretch/>
        </p:blipFill>
        <p:spPr>
          <a:xfrm>
            <a:off x="2385299" y="3477924"/>
            <a:ext cx="2113832" cy="14608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614" y="1035483"/>
            <a:ext cx="1663137" cy="221014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F587FE6-9D5F-4351-83B5-34CCAAD15AE4}"/>
              </a:ext>
            </a:extLst>
          </p:cNvPr>
          <p:cNvSpPr txBox="1"/>
          <p:nvPr/>
        </p:nvSpPr>
        <p:spPr>
          <a:xfrm>
            <a:off x="4887346" y="2487165"/>
            <a:ext cx="913163" cy="117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</a:rPr>
              <a:t>Борона дисковая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1CB0DA6-628D-4810-B286-10EE4D3ABF3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4545" r="19425" b="9017"/>
          <a:stretch/>
        </p:blipFill>
        <p:spPr>
          <a:xfrm>
            <a:off x="6921288" y="1016332"/>
            <a:ext cx="2160562" cy="1247892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4CFF4E5-9B66-4065-9612-B934AC7CBDD4}"/>
              </a:ext>
            </a:extLst>
          </p:cNvPr>
          <p:cNvSpPr/>
          <p:nvPr/>
        </p:nvSpPr>
        <p:spPr>
          <a:xfrm>
            <a:off x="7450194" y="2299118"/>
            <a:ext cx="1102749" cy="1170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Скоба </a:t>
            </a:r>
            <a:r>
              <a:rPr lang="ru-RU" sz="761" dirty="0" err="1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выкопочная</a:t>
            </a:r>
            <a:r>
              <a:rPr lang="ru-RU" sz="76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61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209E27C-BC8B-43E0-8E6B-55A5BE3DD28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579" t="36502" r="45154" b="14633"/>
          <a:stretch/>
        </p:blipFill>
        <p:spPr>
          <a:xfrm>
            <a:off x="4619564" y="1020420"/>
            <a:ext cx="2229124" cy="142438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88121" y="4277317"/>
            <a:ext cx="1400643" cy="1915279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F587FE6-9D5F-4351-83B5-34CCAAD15AE4}"/>
              </a:ext>
            </a:extLst>
          </p:cNvPr>
          <p:cNvSpPr txBox="1"/>
          <p:nvPr/>
        </p:nvSpPr>
        <p:spPr>
          <a:xfrm>
            <a:off x="8129379" y="6217852"/>
            <a:ext cx="913163" cy="117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</a:rPr>
              <a:t>Гербицидная балка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C4614836-E632-49D8-BD08-A4DE2C0D2651}"/>
              </a:ext>
            </a:extLst>
          </p:cNvPr>
          <p:cNvSpPr/>
          <p:nvPr/>
        </p:nvSpPr>
        <p:spPr>
          <a:xfrm>
            <a:off x="5529674" y="6222840"/>
            <a:ext cx="2158447" cy="2341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</a:rPr>
              <a:t>Комплект оборудования для прививки растений</a:t>
            </a:r>
          </a:p>
          <a:p>
            <a:pPr algn="ctr"/>
            <a:r>
              <a:rPr lang="ru-RU" sz="761" dirty="0">
                <a:latin typeface="Arial Narrow" panose="020B0606020202030204" pitchFamily="34" charset="0"/>
              </a:rPr>
              <a:t> "ПРИСТОЛ 3+1" + "ПАРАФИНАТОР +1"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92305" y="4225342"/>
            <a:ext cx="1476669" cy="1968892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6156693" y="4245579"/>
            <a:ext cx="1476670" cy="196889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FB43814F-59D4-4530-97A4-9BBFC7B59E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51508" y="2666740"/>
            <a:ext cx="1448018" cy="1174294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AAE8ACDE-42D5-4BE0-A79C-AE080642AB5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39"/>
          <a:stretch/>
        </p:blipFill>
        <p:spPr>
          <a:xfrm>
            <a:off x="7839749" y="2677617"/>
            <a:ext cx="1243056" cy="1128466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F5AFF375-FAE2-40F2-A45F-8D7ED249CB9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564" y="2655657"/>
            <a:ext cx="1645885" cy="1234414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7926B45-C346-482C-B265-E16BB0A9CBFC}"/>
              </a:ext>
            </a:extLst>
          </p:cNvPr>
          <p:cNvSpPr txBox="1"/>
          <p:nvPr/>
        </p:nvSpPr>
        <p:spPr>
          <a:xfrm>
            <a:off x="5920595" y="3948699"/>
            <a:ext cx="2129582" cy="117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Прочее вспомогательное  оборудование</a:t>
            </a:r>
            <a:endParaRPr lang="ru-RU" sz="761" dirty="0">
              <a:latin typeface="Arial Narrow" panose="020B0606020202030204" pitchFamily="34" charset="0"/>
            </a:endParaRPr>
          </a:p>
        </p:txBody>
      </p:sp>
      <p:sp>
        <p:nvSpPr>
          <p:cNvPr id="31" name="Пятиугольник 30"/>
          <p:cNvSpPr/>
          <p:nvPr/>
        </p:nvSpPr>
        <p:spPr>
          <a:xfrm>
            <a:off x="296549" y="70892"/>
            <a:ext cx="8688215" cy="582755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Оснащение </a:t>
            </a:r>
            <a:r>
              <a:rPr lang="ru-RU" sz="1600" b="1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машино</a:t>
            </a:r>
            <a:r>
              <a:rPr lang="ru-RU" sz="16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-тракторного парка сельскохозяйственной техникой, холодильным оборудованием, теплицами и вспомогательным оборудованием (2021-2023 гг.) – 59 ед.</a:t>
            </a:r>
            <a:endParaRPr lang="ru-RU" sz="16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18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3384" y="2598622"/>
            <a:ext cx="3752418" cy="16885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5652"/>
          <a:stretch/>
        </p:blipFill>
        <p:spPr>
          <a:xfrm>
            <a:off x="2286311" y="1172713"/>
            <a:ext cx="3456991" cy="1844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263223" y="3112590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 Narrow" panose="020B0606020202030204" pitchFamily="34" charset="0"/>
              </a:rPr>
              <a:t>Кандидаты в исходные растения, </a:t>
            </a:r>
          </a:p>
          <a:p>
            <a:pPr algn="ctr"/>
            <a:r>
              <a:rPr lang="ru-RU" sz="1200" dirty="0" smtClean="0">
                <a:latin typeface="Arial Narrow" panose="020B0606020202030204" pitchFamily="34" charset="0"/>
              </a:rPr>
              <a:t>11 сортов и 1 гибрид смородины черной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98679" y="4240412"/>
            <a:ext cx="3680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Arial Narrow" panose="020B0606020202030204" pitchFamily="34" charset="0"/>
              </a:rPr>
              <a:t>Кандидаты в исходные растения, </a:t>
            </a:r>
          </a:p>
          <a:p>
            <a:pPr algn="ctr"/>
            <a:r>
              <a:rPr lang="ru-RU" sz="1200" dirty="0" smtClean="0">
                <a:latin typeface="Arial Narrow" panose="020B0606020202030204" pitchFamily="34" charset="0"/>
              </a:rPr>
              <a:t>16 сортов и 2 гибрида малины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4"/>
          <a:srcRect t="16756" b="19810"/>
          <a:stretch/>
        </p:blipFill>
        <p:spPr>
          <a:xfrm>
            <a:off x="129730" y="1204888"/>
            <a:ext cx="2043294" cy="288032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-144506" y="4056377"/>
            <a:ext cx="2555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Arial Narrow" panose="020B0606020202030204" pitchFamily="34" charset="0"/>
              </a:rPr>
              <a:t>Кандидаты в исходные растения, </a:t>
            </a:r>
          </a:p>
          <a:p>
            <a:pPr algn="ctr"/>
            <a:r>
              <a:rPr lang="ru-RU" sz="1200" dirty="0" smtClean="0">
                <a:latin typeface="Arial Narrow" panose="020B0606020202030204" pitchFamily="34" charset="0"/>
              </a:rPr>
              <a:t>8 </a:t>
            </a:r>
            <a:r>
              <a:rPr lang="ru-RU" sz="1200" dirty="0">
                <a:latin typeface="Arial Narrow" panose="020B0606020202030204" pitchFamily="34" charset="0"/>
              </a:rPr>
              <a:t>сортов </a:t>
            </a:r>
            <a:r>
              <a:rPr lang="ru-RU" sz="1200" dirty="0" smtClean="0">
                <a:latin typeface="Arial Narrow" panose="020B0606020202030204" pitchFamily="34" charset="0"/>
              </a:rPr>
              <a:t>земляники садовой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5256" y="4677460"/>
            <a:ext cx="4047550" cy="1821398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5868144" y="6396335"/>
            <a:ext cx="2771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Arial Narrow" panose="020B0606020202030204" pitchFamily="34" charset="0"/>
              </a:rPr>
              <a:t>Кандидаты в исходные растения, </a:t>
            </a:r>
          </a:p>
          <a:p>
            <a:pPr algn="ctr"/>
            <a:r>
              <a:rPr lang="ru-RU" sz="1200" dirty="0" smtClean="0">
                <a:latin typeface="Arial Narrow" panose="020B0606020202030204" pitchFamily="34" charset="0"/>
              </a:rPr>
              <a:t>7 форм подвоев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pic>
        <p:nvPicPr>
          <p:cNvPr id="26" name="Рисунок 25" descr="форез малины 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72" y="4527697"/>
            <a:ext cx="1866312" cy="1859959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TextBox 26"/>
          <p:cNvSpPr txBox="1"/>
          <p:nvPr/>
        </p:nvSpPr>
        <p:spPr>
          <a:xfrm>
            <a:off x="105595" y="6356076"/>
            <a:ext cx="20018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Arial Narrow" panose="020B0606020202030204" pitchFamily="34" charset="0"/>
              </a:rPr>
              <a:t>Электрофорез ДНК малины </a:t>
            </a:r>
            <a:endParaRPr lang="ru-RU" sz="1200" dirty="0" smtClean="0">
              <a:latin typeface="Arial Narrow" panose="020B0606020202030204" pitchFamily="34" charset="0"/>
            </a:endParaRPr>
          </a:p>
          <a:p>
            <a:pPr algn="ctr"/>
            <a:r>
              <a:rPr lang="ru-RU" sz="1200" dirty="0" smtClean="0">
                <a:latin typeface="Arial Narrow" panose="020B0606020202030204" pitchFamily="34" charset="0"/>
              </a:rPr>
              <a:t>в </a:t>
            </a:r>
            <a:r>
              <a:rPr lang="ru-RU" sz="1200" dirty="0" err="1">
                <a:latin typeface="Arial Narrow" panose="020B0606020202030204" pitchFamily="34" charset="0"/>
              </a:rPr>
              <a:t>агарозном</a:t>
            </a:r>
            <a:r>
              <a:rPr lang="ru-RU" sz="1200" dirty="0">
                <a:latin typeface="Arial Narrow" panose="020B0606020202030204" pitchFamily="34" charset="0"/>
              </a:rPr>
              <a:t> геле</a:t>
            </a:r>
          </a:p>
        </p:txBody>
      </p:sp>
      <p:pic>
        <p:nvPicPr>
          <p:cNvPr id="28" name="Рисунок 27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223" y="3807767"/>
            <a:ext cx="2666801" cy="25483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Рисунок 28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583" y="1215996"/>
            <a:ext cx="2731625" cy="145024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Прямоугольник 29"/>
          <p:cNvSpPr/>
          <p:nvPr/>
        </p:nvSpPr>
        <p:spPr>
          <a:xfrm>
            <a:off x="2769256" y="634386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Анализ результатов на </a:t>
            </a:r>
            <a:endParaRPr lang="ru-RU" sz="1200" dirty="0" smtClean="0">
              <a:solidFill>
                <a:srgbClr val="000000"/>
              </a:solidFill>
              <a:latin typeface="Arial Narrow" panose="020B0606020202030204" pitchFamily="34" charset="0"/>
              <a:ea typeface="Times New Roman" panose="02020603050405020304" pitchFamily="18" charset="0"/>
            </a:endParaRPr>
          </a:p>
          <a:p>
            <a:r>
              <a:rPr lang="ru-RU" sz="1200" dirty="0" smtClean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определение </a:t>
            </a:r>
            <a:r>
              <a:rPr lang="ru-RU" sz="12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наличия ДНК малины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296549" y="70892"/>
            <a:ext cx="8688215" cy="897067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</a:pPr>
            <a:endParaRPr lang="ru-RU" sz="1200" b="1" dirty="0" smtClean="0">
              <a:solidFill>
                <a:schemeClr val="bg1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ru-RU" sz="1200" b="1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Селекционно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-семеноводческий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центр ФНЦ Садоводства является первым звеном в научно-обоснованной системе ведения </a:t>
            </a:r>
            <a:r>
              <a:rPr lang="ru-RU" sz="1200" b="1" dirty="0" err="1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питомниководства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по получению исходных и базисных растений плодовых и ягодных культур, их тиражирования и передачи в базовые питомники для закладки маточно-черенковых и маточно-семенных садов, маточников клоновых подвоев и земляники.</a:t>
            </a:r>
            <a:endParaRPr lang="ru-RU" sz="1200" b="1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6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115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5851" y="1258520"/>
            <a:ext cx="3960440" cy="5472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8345" t="54200" r="20469" b="9051"/>
          <a:stretch/>
        </p:blipFill>
        <p:spPr>
          <a:xfrm>
            <a:off x="4614439" y="1040626"/>
            <a:ext cx="3392525" cy="2283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ятиугольник 7"/>
          <p:cNvSpPr/>
          <p:nvPr/>
        </p:nvSpPr>
        <p:spPr>
          <a:xfrm>
            <a:off x="296549" y="70892"/>
            <a:ext cx="8688215" cy="880648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</a:pPr>
            <a:endParaRPr lang="ru-RU" sz="16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10700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Проект </a:t>
            </a:r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создания </a:t>
            </a:r>
            <a:r>
              <a:rPr lang="ru-RU" sz="1600" b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селекционно</a:t>
            </a:r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-семеноводческого центра полностью согласуется с Подпрограммой «Развитие </a:t>
            </a:r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садоводства </a:t>
            </a:r>
            <a:r>
              <a:rPr lang="ru-RU" sz="1600" b="1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питомниководства</a:t>
            </a:r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» ФНТП </a:t>
            </a:r>
          </a:p>
          <a:p>
            <a:pPr algn="ctr">
              <a:lnSpc>
                <a:spcPct val="107000"/>
              </a:lnSpc>
            </a:pPr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 </a:t>
            </a:r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является частью ее реализации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6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291" y="3476314"/>
            <a:ext cx="3886292" cy="2728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97397" y="5443648"/>
            <a:ext cx="4097437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Arial Narrow" panose="020B0606020202030204" pitchFamily="34" charset="0"/>
              </a:rPr>
              <a:t>Селекционно</a:t>
            </a:r>
            <a:r>
              <a:rPr lang="ru-RU" dirty="0" smtClean="0">
                <a:latin typeface="Arial Narrow" panose="020B0606020202030204" pitchFamily="34" charset="0"/>
              </a:rPr>
              <a:t>-семеноводческий центр – эффективная основа получения сертифицированного посадочного материала</a:t>
            </a:r>
            <a:endParaRPr lang="ru-RU" dirty="0">
              <a:latin typeface="Arial Narrow" panose="020B0606020202030204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4494834" y="4865225"/>
            <a:ext cx="883536" cy="7755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101" y="1169044"/>
            <a:ext cx="2966811" cy="4169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8322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Прямоугольник 64"/>
          <p:cNvSpPr/>
          <p:nvPr/>
        </p:nvSpPr>
        <p:spPr>
          <a:xfrm>
            <a:off x="4488872" y="1341451"/>
            <a:ext cx="4136382" cy="47017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8" name="Пятиугольник 7"/>
          <p:cNvSpPr/>
          <p:nvPr/>
        </p:nvSpPr>
        <p:spPr>
          <a:xfrm>
            <a:off x="5726724" y="580293"/>
            <a:ext cx="3033346" cy="360485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7" name="Пятиугольник 6"/>
          <p:cNvSpPr/>
          <p:nvPr/>
        </p:nvSpPr>
        <p:spPr>
          <a:xfrm>
            <a:off x="3048001" y="580293"/>
            <a:ext cx="3033346" cy="360485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902C6-87E8-4876-945F-AE2EFDB160AD}" type="slidenum">
              <a:rPr lang="ru-RU" smtClean="0"/>
              <a:t>13</a:t>
            </a:fld>
            <a:endParaRPr lang="ru-RU"/>
          </a:p>
        </p:txBody>
      </p:sp>
      <p:sp>
        <p:nvSpPr>
          <p:cNvPr id="6" name="Шеврон 5"/>
          <p:cNvSpPr/>
          <p:nvPr/>
        </p:nvSpPr>
        <p:spPr>
          <a:xfrm>
            <a:off x="369277" y="580293"/>
            <a:ext cx="3033346" cy="360485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50631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О компании в цифрах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499339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Основные показатели по КНТП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163410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Технически параметры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600342" y="1316332"/>
            <a:ext cx="159727" cy="159292"/>
          </a:xfrm>
          <a:prstGeom prst="ellipse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0" name="Прямоугольник 19"/>
          <p:cNvSpPr/>
          <p:nvPr/>
        </p:nvSpPr>
        <p:spPr>
          <a:xfrm>
            <a:off x="550984" y="6060819"/>
            <a:ext cx="8074270" cy="70352"/>
          </a:xfrm>
          <a:prstGeom prst="rect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650631" y="1182903"/>
            <a:ext cx="4774383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latin typeface="Arial"/>
                <a:cs typeface="Arial"/>
              </a:rPr>
              <a:t>Основные данные о проекте, реализуемом в рамках КНТП</a:t>
            </a:r>
          </a:p>
        </p:txBody>
      </p:sp>
      <p:cxnSp>
        <p:nvCxnSpPr>
          <p:cNvPr id="4" name="Прямая соединительная линия 3"/>
          <p:cNvCxnSpPr>
            <a:endCxn id="17" idx="6"/>
          </p:cNvCxnSpPr>
          <p:nvPr/>
        </p:nvCxnSpPr>
        <p:spPr>
          <a:xfrm flipV="1">
            <a:off x="550983" y="1395978"/>
            <a:ext cx="8209086" cy="5697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Группа 18"/>
          <p:cNvGrpSpPr/>
          <p:nvPr/>
        </p:nvGrpSpPr>
        <p:grpSpPr>
          <a:xfrm>
            <a:off x="655752" y="1500139"/>
            <a:ext cx="7831892" cy="4402534"/>
            <a:chOff x="710398" y="1339401"/>
            <a:chExt cx="8484550" cy="4769412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727678" y="1339401"/>
              <a:ext cx="8467270" cy="4722242"/>
              <a:chOff x="727678" y="1339401"/>
              <a:chExt cx="8467270" cy="4722242"/>
            </a:xfrm>
          </p:grpSpPr>
          <p:sp>
            <p:nvSpPr>
              <p:cNvPr id="33" name="Прямоугольник 32"/>
              <p:cNvSpPr/>
              <p:nvPr/>
            </p:nvSpPr>
            <p:spPr bwMode="auto">
              <a:xfrm>
                <a:off x="961514" y="1339401"/>
                <a:ext cx="3991486" cy="2584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1243671">
                  <a:defRPr/>
                </a:pPr>
                <a:r>
                  <a:rPr lang="ru-RU" sz="1108" b="1" kern="0" dirty="0">
                    <a:latin typeface="Arial" panose="020B0604020202020204" pitchFamily="34" charset="0"/>
                    <a:cs typeface="Arial" panose="020B0604020202020204" pitchFamily="34" charset="0"/>
                  </a:rPr>
                  <a:t>Название проекта</a:t>
                </a:r>
                <a:endParaRPr lang="ru-RU" sz="1108" kern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Овал 26"/>
              <p:cNvSpPr/>
              <p:nvPr/>
            </p:nvSpPr>
            <p:spPr>
              <a:xfrm>
                <a:off x="727678" y="1372092"/>
                <a:ext cx="217210" cy="216618"/>
              </a:xfrm>
              <a:prstGeom prst="ellipse">
                <a:avLst/>
              </a:prstGeom>
              <a:solidFill>
                <a:srgbClr val="3857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108" dirty="0"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30" name="Прямоугольник 29"/>
              <p:cNvSpPr/>
              <p:nvPr/>
            </p:nvSpPr>
            <p:spPr bwMode="auto">
              <a:xfrm>
                <a:off x="961514" y="1580958"/>
                <a:ext cx="3991486" cy="2584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1243671">
                  <a:defRPr/>
                </a:pPr>
                <a:r>
                  <a:rPr lang="ru-RU" sz="1292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«Создание в Воронежской области базового питомника земляники садовой с использованием растений высших категорий качества конкурентоспособных отечественных сортов»</a:t>
                </a:r>
              </a:p>
              <a:p>
                <a:pPr defTabSz="1243671">
                  <a:defRPr/>
                </a:pPr>
                <a:endParaRPr lang="ru-RU" sz="1292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defTabSz="1243671">
                  <a:defRPr/>
                </a:pPr>
                <a:endParaRPr lang="ru-RU" sz="1292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Прямоугольник 61"/>
              <p:cNvSpPr/>
              <p:nvPr/>
            </p:nvSpPr>
            <p:spPr bwMode="auto">
              <a:xfrm>
                <a:off x="5186836" y="1339401"/>
                <a:ext cx="3991486" cy="2584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1243671">
                  <a:defRPr/>
                </a:pPr>
                <a:r>
                  <a:rPr lang="ru-RU" sz="1108" b="1" kern="0" dirty="0">
                    <a:latin typeface="Arial" panose="020B0604020202020204" pitchFamily="34" charset="0"/>
                    <a:cs typeface="Arial" panose="020B0604020202020204" pitchFamily="34" charset="0"/>
                  </a:rPr>
                  <a:t>Цель проекта</a:t>
                </a:r>
                <a:endParaRPr lang="ru-RU" sz="1108" kern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Овал 62"/>
              <p:cNvSpPr/>
              <p:nvPr/>
            </p:nvSpPr>
            <p:spPr>
              <a:xfrm>
                <a:off x="4953000" y="1372092"/>
                <a:ext cx="217210" cy="216618"/>
              </a:xfrm>
              <a:prstGeom prst="ellipse">
                <a:avLst/>
              </a:prstGeom>
              <a:solidFill>
                <a:srgbClr val="3857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108" dirty="0"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64" name="Прямоугольник 63"/>
              <p:cNvSpPr/>
              <p:nvPr/>
            </p:nvSpPr>
            <p:spPr bwMode="auto">
              <a:xfrm>
                <a:off x="5203462" y="1604021"/>
                <a:ext cx="3991486" cy="4457622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r>
                  <a:rPr lang="ru-RU" sz="1108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ускоренное размножение «базисного» посадочного материала земляники садовой, полученного из </a:t>
                </a:r>
                <a:r>
                  <a:rPr lang="ru-RU" sz="1108" b="1" kern="0" dirty="0" err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селекционно</a:t>
                </a:r>
                <a:r>
                  <a:rPr lang="ru-RU" sz="1108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-семеноводческого центра ФГБНУ ФНЦ Садоводства, и тиражирование посадочного материала категорий «проверенный», «проверенный 1 репродукции», «проверенный 2 репродукции» в заявленных объемах;</a:t>
                </a:r>
              </a:p>
              <a:p>
                <a:r>
                  <a:rPr lang="ru-RU" sz="1108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сохранение сортовой и клоновой чистоты, поддержание фитосанитарного состояния растений, соответствующего требованиям, предъявляемым научно-обоснованной системой ведения </a:t>
                </a:r>
                <a:r>
                  <a:rPr lang="ru-RU" sz="1108" b="1" kern="0" dirty="0" err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питомниководства</a:t>
                </a:r>
                <a:r>
                  <a:rPr lang="ru-RU" sz="1108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r>
                  <a:rPr lang="ru-RU" sz="1108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непрерывная закладка новых и содержание в соответствии с фитосанитарными требованиями существующих базисных маточных насаждений; </a:t>
                </a:r>
              </a:p>
              <a:p>
                <a:r>
                  <a:rPr lang="ru-RU" sz="1108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пропаганда научных достижений и передового опыта в </a:t>
                </a:r>
                <a:r>
                  <a:rPr lang="ru-RU" sz="1108" b="1" kern="0" dirty="0" err="1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питомниководстве</a:t>
                </a:r>
                <a:endParaRPr lang="ru-RU" sz="1108" b="1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726321" y="2706981"/>
              <a:ext cx="4242262" cy="499488"/>
              <a:chOff x="726321" y="2546600"/>
              <a:chExt cx="4242262" cy="499488"/>
            </a:xfrm>
          </p:grpSpPr>
          <p:sp>
            <p:nvSpPr>
              <p:cNvPr id="31" name="Прямоугольник 30"/>
              <p:cNvSpPr/>
              <p:nvPr/>
            </p:nvSpPr>
            <p:spPr bwMode="auto">
              <a:xfrm>
                <a:off x="977097" y="2553269"/>
                <a:ext cx="3991486" cy="2584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1243671">
                  <a:defRPr/>
                </a:pPr>
                <a:r>
                  <a:rPr lang="ru-RU" sz="1108" b="1" kern="0" dirty="0">
                    <a:latin typeface="Arial" panose="020B0604020202020204" pitchFamily="34" charset="0"/>
                    <a:cs typeface="Arial" panose="020B0604020202020204" pitchFamily="34" charset="0"/>
                  </a:rPr>
                  <a:t>Заказчик проекта</a:t>
                </a:r>
                <a:endParaRPr lang="ru-RU" sz="1108" kern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2" name="Овал 31"/>
              <p:cNvSpPr/>
              <p:nvPr/>
            </p:nvSpPr>
            <p:spPr>
              <a:xfrm>
                <a:off x="726321" y="2546600"/>
                <a:ext cx="217210" cy="216618"/>
              </a:xfrm>
              <a:prstGeom prst="ellipse">
                <a:avLst/>
              </a:prstGeom>
              <a:solidFill>
                <a:srgbClr val="3857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108" dirty="0"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34" name="Прямоугольник 33"/>
              <p:cNvSpPr/>
              <p:nvPr/>
            </p:nvSpPr>
            <p:spPr bwMode="auto">
              <a:xfrm>
                <a:off x="969827" y="2787633"/>
                <a:ext cx="3991486" cy="2584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1243671">
                  <a:defRPr/>
                </a:pPr>
                <a:r>
                  <a:rPr lang="ru-RU" sz="1292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ООО «Дикий мир»</a:t>
                </a:r>
                <a:endParaRPr lang="ru-RU" sz="1292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726771" y="3282158"/>
              <a:ext cx="4241812" cy="541785"/>
              <a:chOff x="726771" y="2989191"/>
              <a:chExt cx="4241812" cy="541785"/>
            </a:xfrm>
          </p:grpSpPr>
          <p:sp>
            <p:nvSpPr>
              <p:cNvPr id="46" name="Прямоугольник 45"/>
              <p:cNvSpPr/>
              <p:nvPr/>
            </p:nvSpPr>
            <p:spPr bwMode="auto">
              <a:xfrm>
                <a:off x="977097" y="2989191"/>
                <a:ext cx="3991486" cy="2584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1243671">
                  <a:defRPr/>
                </a:pPr>
                <a:r>
                  <a:rPr lang="ru-RU" sz="1108" b="1" kern="0" dirty="0">
                    <a:latin typeface="Arial" panose="020B0604020202020204" pitchFamily="34" charset="0"/>
                    <a:cs typeface="Arial" panose="020B0604020202020204" pitchFamily="34" charset="0"/>
                  </a:rPr>
                  <a:t>Участники проекта</a:t>
                </a:r>
                <a:endParaRPr lang="ru-RU" sz="1108" kern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Овал 47"/>
              <p:cNvSpPr/>
              <p:nvPr/>
            </p:nvSpPr>
            <p:spPr>
              <a:xfrm>
                <a:off x="726771" y="2989191"/>
                <a:ext cx="217210" cy="216618"/>
              </a:xfrm>
              <a:prstGeom prst="ellipse">
                <a:avLst/>
              </a:prstGeom>
              <a:solidFill>
                <a:srgbClr val="3857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108" dirty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sp>
            <p:nvSpPr>
              <p:cNvPr id="51" name="Прямоугольник 50"/>
              <p:cNvSpPr/>
              <p:nvPr/>
            </p:nvSpPr>
            <p:spPr bwMode="auto">
              <a:xfrm>
                <a:off x="961514" y="3272521"/>
                <a:ext cx="3991486" cy="2584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1243671">
                  <a:defRPr/>
                </a:pPr>
                <a:r>
                  <a:rPr lang="ru-RU" sz="1292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Участник КНТП-1 - ФГБНУ ФНЦ Садоводства</a:t>
                </a:r>
              </a:p>
              <a:p>
                <a:pPr defTabSz="1243671">
                  <a:defRPr/>
                </a:pPr>
                <a:r>
                  <a:rPr lang="ru-RU" sz="1292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Потенциальный Участник КНТП </a:t>
                </a:r>
              </a:p>
              <a:p>
                <a:pPr defTabSz="1243671">
                  <a:defRPr/>
                </a:pPr>
                <a:r>
                  <a:rPr lang="ru-RU" sz="1292" b="1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ФГБОУ ВО Мичуринский ГАУ (консультативное сопровождение)</a:t>
                </a:r>
                <a:endParaRPr lang="ru-RU" sz="1846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defTabSz="1243671">
                  <a:defRPr/>
                </a:pPr>
                <a:endParaRPr lang="ru-RU" sz="1292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Группа 14"/>
            <p:cNvGrpSpPr/>
            <p:nvPr/>
          </p:nvGrpSpPr>
          <p:grpSpPr>
            <a:xfrm>
              <a:off x="710398" y="4927402"/>
              <a:ext cx="4250915" cy="538799"/>
              <a:chOff x="710398" y="4445238"/>
              <a:chExt cx="4250915" cy="538799"/>
            </a:xfrm>
          </p:grpSpPr>
          <p:sp>
            <p:nvSpPr>
              <p:cNvPr id="53" name="Прямоугольник 52"/>
              <p:cNvSpPr/>
              <p:nvPr/>
            </p:nvSpPr>
            <p:spPr bwMode="auto">
              <a:xfrm>
                <a:off x="961514" y="4445238"/>
                <a:ext cx="3991486" cy="2584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1243671">
                  <a:defRPr/>
                </a:pPr>
                <a:r>
                  <a:rPr lang="ru-RU" sz="1108" b="1" kern="0" dirty="0">
                    <a:latin typeface="Arial" panose="020B0604020202020204" pitchFamily="34" charset="0"/>
                    <a:cs typeface="Arial" panose="020B0604020202020204" pitchFamily="34" charset="0"/>
                  </a:rPr>
                  <a:t>Сроки реализации проекта</a:t>
                </a:r>
                <a:endParaRPr lang="ru-RU" sz="1108" kern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Овал 53"/>
              <p:cNvSpPr/>
              <p:nvPr/>
            </p:nvSpPr>
            <p:spPr>
              <a:xfrm>
                <a:off x="710398" y="4463084"/>
                <a:ext cx="217210" cy="216618"/>
              </a:xfrm>
              <a:prstGeom prst="ellipse">
                <a:avLst/>
              </a:prstGeom>
              <a:solidFill>
                <a:srgbClr val="3857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108" dirty="0"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55" name="Прямоугольник 54"/>
              <p:cNvSpPr/>
              <p:nvPr/>
            </p:nvSpPr>
            <p:spPr bwMode="auto">
              <a:xfrm>
                <a:off x="969827" y="4725582"/>
                <a:ext cx="3991486" cy="2584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1243671">
                  <a:defRPr/>
                </a:pPr>
                <a:r>
                  <a:rPr lang="ru-RU" sz="1292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2025 – 2030 годы</a:t>
                </a:r>
                <a:endParaRPr lang="ru-RU" sz="1292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6" name="Группа 55"/>
            <p:cNvGrpSpPr/>
            <p:nvPr/>
          </p:nvGrpSpPr>
          <p:grpSpPr>
            <a:xfrm>
              <a:off x="726321" y="5584693"/>
              <a:ext cx="4226679" cy="524120"/>
              <a:chOff x="726321" y="3240106"/>
              <a:chExt cx="4226679" cy="524120"/>
            </a:xfrm>
          </p:grpSpPr>
          <p:sp>
            <p:nvSpPr>
              <p:cNvPr id="57" name="Прямоугольник 56"/>
              <p:cNvSpPr/>
              <p:nvPr/>
            </p:nvSpPr>
            <p:spPr bwMode="auto">
              <a:xfrm>
                <a:off x="961514" y="3240106"/>
                <a:ext cx="3991486" cy="2584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1243671">
                  <a:defRPr/>
                </a:pPr>
                <a:r>
                  <a:rPr lang="ru-RU" sz="1108" b="1" kern="0" dirty="0">
                    <a:latin typeface="Arial" panose="020B0604020202020204" pitchFamily="34" charset="0"/>
                    <a:cs typeface="Arial" panose="020B0604020202020204" pitchFamily="34" charset="0"/>
                  </a:rPr>
                  <a:t>Регионы реализации КНТП</a:t>
                </a:r>
              </a:p>
            </p:txBody>
          </p:sp>
          <p:sp>
            <p:nvSpPr>
              <p:cNvPr id="58" name="Овал 57"/>
              <p:cNvSpPr/>
              <p:nvPr/>
            </p:nvSpPr>
            <p:spPr>
              <a:xfrm>
                <a:off x="726321" y="3247824"/>
                <a:ext cx="217210" cy="216618"/>
              </a:xfrm>
              <a:prstGeom prst="ellipse">
                <a:avLst/>
              </a:prstGeom>
              <a:solidFill>
                <a:srgbClr val="3857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108" dirty="0"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</a:p>
            </p:txBody>
          </p:sp>
          <p:sp>
            <p:nvSpPr>
              <p:cNvPr id="59" name="Прямоугольник 58"/>
              <p:cNvSpPr/>
              <p:nvPr/>
            </p:nvSpPr>
            <p:spPr bwMode="auto">
              <a:xfrm>
                <a:off x="961514" y="3505771"/>
                <a:ext cx="3991486" cy="2584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defTabSz="1243671">
                  <a:defRPr/>
                </a:pPr>
                <a:r>
                  <a:rPr lang="ru-RU" sz="1292" b="1" kern="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Воронежская область</a:t>
                </a:r>
                <a:endParaRPr lang="ru-RU" sz="1292" kern="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3" name="Овал 42"/>
          <p:cNvSpPr/>
          <p:nvPr/>
        </p:nvSpPr>
        <p:spPr>
          <a:xfrm>
            <a:off x="4614366" y="4903672"/>
            <a:ext cx="200502" cy="199955"/>
          </a:xfrm>
          <a:prstGeom prst="ellipse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8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4846025" y="4884363"/>
            <a:ext cx="3684449" cy="23857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defTabSz="1243671">
              <a:defRPr/>
            </a:pPr>
            <a:r>
              <a:rPr lang="ru-RU" sz="1108" b="1" kern="0" dirty="0">
                <a:latin typeface="Arial" panose="020B0604020202020204" pitchFamily="34" charset="0"/>
                <a:cs typeface="Arial" panose="020B0604020202020204" pitchFamily="34" charset="0"/>
              </a:rPr>
              <a:t>Прикладной результат</a:t>
            </a:r>
            <a:endParaRPr lang="ru-RU" sz="1108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4821518" y="5070920"/>
            <a:ext cx="3684449" cy="99298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ru-RU" sz="1108" b="1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создание базового питомника по тиражированию отечественных сортов земляники садовой и обеспечению предприятий различных форм собственности базисным и проверенным посадочным материалом.</a:t>
            </a:r>
          </a:p>
        </p:txBody>
      </p:sp>
    </p:spTree>
    <p:extLst>
      <p:ext uri="{BB962C8B-B14F-4D97-AF65-F5344CB8AC3E}">
        <p14:creationId xmlns:p14="http://schemas.microsoft.com/office/powerpoint/2010/main" val="206551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ятиугольник 7"/>
          <p:cNvSpPr/>
          <p:nvPr/>
        </p:nvSpPr>
        <p:spPr>
          <a:xfrm>
            <a:off x="5726724" y="580293"/>
            <a:ext cx="3033346" cy="360485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7" name="Пятиугольник 6"/>
          <p:cNvSpPr/>
          <p:nvPr/>
        </p:nvSpPr>
        <p:spPr>
          <a:xfrm>
            <a:off x="3048001" y="580293"/>
            <a:ext cx="3033346" cy="360485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902C6-87E8-4876-945F-AE2EFDB160AD}" type="slidenum">
              <a:rPr lang="ru-RU" smtClean="0"/>
              <a:t>14</a:t>
            </a:fld>
            <a:endParaRPr lang="ru-RU"/>
          </a:p>
        </p:txBody>
      </p:sp>
      <p:sp>
        <p:nvSpPr>
          <p:cNvPr id="6" name="Шеврон 5"/>
          <p:cNvSpPr/>
          <p:nvPr/>
        </p:nvSpPr>
        <p:spPr>
          <a:xfrm>
            <a:off x="369277" y="580293"/>
            <a:ext cx="3033346" cy="360485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50631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О компании в цифрах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499339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Основные показатели по КНТП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163410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Технически параметры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600342" y="1316332"/>
            <a:ext cx="159727" cy="159292"/>
          </a:xfrm>
          <a:prstGeom prst="ellipse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0" name="Прямоугольник 19"/>
          <p:cNvSpPr/>
          <p:nvPr/>
        </p:nvSpPr>
        <p:spPr>
          <a:xfrm>
            <a:off x="550984" y="6060819"/>
            <a:ext cx="8074270" cy="70352"/>
          </a:xfrm>
          <a:prstGeom prst="rect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550984" y="1121135"/>
            <a:ext cx="4774383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latin typeface="Arial"/>
                <a:cs typeface="Arial"/>
              </a:rPr>
              <a:t>Структура финансирования</a:t>
            </a:r>
          </a:p>
        </p:txBody>
      </p:sp>
      <p:cxnSp>
        <p:nvCxnSpPr>
          <p:cNvPr id="4" name="Прямая соединительная линия 3"/>
          <p:cNvCxnSpPr>
            <a:endCxn id="17" idx="6"/>
          </p:cNvCxnSpPr>
          <p:nvPr/>
        </p:nvCxnSpPr>
        <p:spPr>
          <a:xfrm flipV="1">
            <a:off x="550983" y="1395978"/>
            <a:ext cx="8209086" cy="5697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Группа 14"/>
          <p:cNvGrpSpPr/>
          <p:nvPr/>
        </p:nvGrpSpPr>
        <p:grpSpPr>
          <a:xfrm>
            <a:off x="550984" y="1582552"/>
            <a:ext cx="1336433" cy="764903"/>
            <a:chOff x="596899" y="1354359"/>
            <a:chExt cx="1906964" cy="1085230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140910F0-5D54-48B7-B65B-41427F9E44A3}"/>
                </a:ext>
              </a:extLst>
            </p:cNvPr>
            <p:cNvSpPr/>
            <p:nvPr/>
          </p:nvSpPr>
          <p:spPr bwMode="auto">
            <a:xfrm>
              <a:off x="596899" y="1354359"/>
              <a:ext cx="1805479" cy="943172"/>
            </a:xfrm>
            <a:prstGeom prst="rect">
              <a:avLst/>
            </a:prstGeom>
            <a:solidFill>
              <a:srgbClr val="CBDEBC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square" tIns="99692" anchor="t">
              <a:noAutofit/>
            </a:bodyPr>
            <a:lstStyle/>
            <a:p>
              <a:pPr algn="ctr" defTabSz="342909">
                <a:defRPr/>
              </a:pPr>
              <a:r>
                <a:rPr lang="ru-RU" sz="923" b="1" dirty="0">
                  <a:latin typeface="Arial" panose="020B0604020202020204" pitchFamily="34" charset="0"/>
                  <a:cs typeface="Arial" panose="020B0604020202020204" pitchFamily="34" charset="0"/>
                </a:rPr>
                <a:t>ПРОЕКТ</a:t>
              </a:r>
              <a:endParaRPr sz="1108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140910F0-5D54-48B7-B65B-41427F9E44A3}"/>
                </a:ext>
              </a:extLst>
            </p:cNvPr>
            <p:cNvSpPr/>
            <p:nvPr/>
          </p:nvSpPr>
          <p:spPr bwMode="auto">
            <a:xfrm>
              <a:off x="596899" y="1779026"/>
              <a:ext cx="1805479" cy="5185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square" tIns="99692" anchor="t">
              <a:noAutofit/>
            </a:bodyPr>
            <a:lstStyle/>
            <a:p>
              <a:pPr algn="ctr" defTabSz="342909">
                <a:defRPr/>
              </a:pPr>
              <a:r>
                <a:rPr lang="ru-RU" sz="1108" dirty="0">
                  <a:latin typeface="Arial" panose="020B0604020202020204" pitchFamily="34" charset="0"/>
                  <a:cs typeface="Arial" panose="020B0604020202020204" pitchFamily="34" charset="0"/>
                </a:rPr>
                <a:t>37,42 млн</a:t>
              </a:r>
              <a:endParaRPr sz="1108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140910F0-5D54-48B7-B65B-41427F9E44A3}"/>
                </a:ext>
              </a:extLst>
            </p:cNvPr>
            <p:cNvSpPr/>
            <p:nvPr/>
          </p:nvSpPr>
          <p:spPr bwMode="auto">
            <a:xfrm>
              <a:off x="1776365" y="2083240"/>
              <a:ext cx="727498" cy="35634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square" lIns="33231" tIns="33231" rIns="0" bIns="33231" anchor="ctr">
              <a:noAutofit/>
            </a:bodyPr>
            <a:lstStyle/>
            <a:p>
              <a:pPr algn="ctr" defTabSz="342909">
                <a:defRPr/>
              </a:pPr>
              <a:r>
                <a:rPr lang="ru-RU" sz="923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100%</a:t>
              </a:r>
              <a:endParaRPr sz="1108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38" name="Таблица 37">
            <a:extLst>
              <a:ext uri="{FF2B5EF4-FFF2-40B4-BE49-F238E27FC236}">
                <a16:creationId xmlns:a16="http://schemas.microsoft.com/office/drawing/2014/main" id="{6D770D9C-D6DB-40E6-9A78-C7F1AD1A690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50983" y="2640590"/>
          <a:ext cx="8209084" cy="3071801"/>
        </p:xfrm>
        <a:graphic>
          <a:graphicData uri="http://schemas.openxmlformats.org/drawingml/2006/table">
            <a:tbl>
              <a:tblPr firstRow="1" bandRow="1"/>
              <a:tblGrid>
                <a:gridCol w="1690977">
                  <a:extLst>
                    <a:ext uri="{9D8B030D-6E8A-4147-A177-3AD203B41FA5}">
                      <a16:colId xmlns:a16="http://schemas.microsoft.com/office/drawing/2014/main" val="906657191"/>
                    </a:ext>
                  </a:extLst>
                </a:gridCol>
                <a:gridCol w="781314">
                  <a:extLst>
                    <a:ext uri="{9D8B030D-6E8A-4147-A177-3AD203B41FA5}">
                      <a16:colId xmlns:a16="http://schemas.microsoft.com/office/drawing/2014/main" val="2854079058"/>
                    </a:ext>
                  </a:extLst>
                </a:gridCol>
                <a:gridCol w="2216466">
                  <a:extLst>
                    <a:ext uri="{9D8B030D-6E8A-4147-A177-3AD203B41FA5}">
                      <a16:colId xmlns:a16="http://schemas.microsoft.com/office/drawing/2014/main" val="3054115445"/>
                    </a:ext>
                  </a:extLst>
                </a:gridCol>
                <a:gridCol w="1954645">
                  <a:extLst>
                    <a:ext uri="{9D8B030D-6E8A-4147-A177-3AD203B41FA5}">
                      <a16:colId xmlns:a16="http://schemas.microsoft.com/office/drawing/2014/main" val="2517130805"/>
                    </a:ext>
                  </a:extLst>
                </a:gridCol>
                <a:gridCol w="1565682">
                  <a:extLst>
                    <a:ext uri="{9D8B030D-6E8A-4147-A177-3AD203B41FA5}">
                      <a16:colId xmlns:a16="http://schemas.microsoft.com/office/drawing/2014/main" val="1859674332"/>
                    </a:ext>
                  </a:extLst>
                </a:gridCol>
              </a:tblGrid>
              <a:tr h="5945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Направление 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Сумма, тыс. руб.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Источник финансирования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Сумма к возмещению, тыс. руб.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Программа возмещения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857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112301"/>
                  </a:ext>
                </a:extLst>
              </a:tr>
              <a:tr h="6141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Приобретение техники и оборудования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10 100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Собственные средства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10 100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Субсидия на реализацию КНТП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362652"/>
                  </a:ext>
                </a:extLst>
              </a:tr>
              <a:tr h="5750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Расходы</a:t>
                      </a:r>
                      <a:r>
                        <a:rPr lang="ru-RU" sz="11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разработку технологии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1 850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Собственные средства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1 850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Субсидия на реализацию КНТП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7874922"/>
                  </a:ext>
                </a:extLst>
              </a:tr>
              <a:tr h="743830">
                <a:tc>
                  <a:txBody>
                    <a:bodyPr/>
                    <a:lstStyle/>
                    <a:p>
                      <a:r>
                        <a:rPr lang="ru-RU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Операционные и прочие производственные расходы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25 472,6</a:t>
                      </a:r>
                      <a:endParaRPr lang="ru-RU" sz="1100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Собственные средства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42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865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r>
                        <a:rPr lang="ru-RU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37 422,6</a:t>
                      </a: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865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865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8653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Gothic" panose="020B0502020202020204"/>
                        </a:defRPr>
                      </a:lvl9pPr>
                    </a:lstStyle>
                    <a:p>
                      <a:endParaRPr lang="ru-RU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8653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230188"/>
                  </a:ext>
                </a:extLst>
              </a:tr>
            </a:tbl>
          </a:graphicData>
        </a:graphic>
      </p:graphicFrame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36328F99-8D54-4F67-97A9-BC09C1D4FD95}"/>
              </a:ext>
            </a:extLst>
          </p:cNvPr>
          <p:cNvGrpSpPr/>
          <p:nvPr/>
        </p:nvGrpSpPr>
        <p:grpSpPr>
          <a:xfrm>
            <a:off x="2714005" y="1456472"/>
            <a:ext cx="2377264" cy="926802"/>
            <a:chOff x="596898" y="1354359"/>
            <a:chExt cx="2059435" cy="1085260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3837A2C6-C8DD-4993-9C37-4679781A1A1C}"/>
                </a:ext>
              </a:extLst>
            </p:cNvPr>
            <p:cNvSpPr/>
            <p:nvPr/>
          </p:nvSpPr>
          <p:spPr bwMode="auto">
            <a:xfrm>
              <a:off x="596898" y="1354359"/>
              <a:ext cx="2043215" cy="943172"/>
            </a:xfrm>
            <a:prstGeom prst="rect">
              <a:avLst/>
            </a:prstGeom>
            <a:solidFill>
              <a:srgbClr val="CBDEBC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square" tIns="99692" anchor="t">
              <a:noAutofit/>
            </a:bodyPr>
            <a:lstStyle/>
            <a:p>
              <a:pPr algn="ctr" defTabSz="342909">
                <a:defRPr/>
              </a:pPr>
              <a:r>
                <a:rPr lang="ru-RU" sz="831" b="1" dirty="0">
                  <a:latin typeface="Arial" panose="020B0604020202020204" pitchFamily="34" charset="0"/>
                  <a:cs typeface="Arial" panose="020B0604020202020204" pitchFamily="34" charset="0"/>
                </a:rPr>
                <a:t>Разработка технологии и приобретение техники и оборудования</a:t>
              </a:r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F14602D8-7C43-4A77-91B8-2A69D013B968}"/>
                </a:ext>
              </a:extLst>
            </p:cNvPr>
            <p:cNvSpPr/>
            <p:nvPr/>
          </p:nvSpPr>
          <p:spPr bwMode="auto">
            <a:xfrm>
              <a:off x="596898" y="1779025"/>
              <a:ext cx="2043214" cy="5185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square" tIns="99692" anchor="t">
              <a:noAutofit/>
            </a:bodyPr>
            <a:lstStyle/>
            <a:p>
              <a:pPr algn="ctr" defTabSz="342909">
                <a:defRPr/>
              </a:pPr>
              <a:r>
                <a:rPr lang="ru-RU" sz="1108" dirty="0">
                  <a:latin typeface="Arial" panose="020B0604020202020204" pitchFamily="34" charset="0"/>
                  <a:cs typeface="Arial" panose="020B0604020202020204" pitchFamily="34" charset="0"/>
                </a:rPr>
                <a:t>11,95 </a:t>
              </a:r>
              <a:r>
                <a:rPr lang="ru-RU" sz="1108" dirty="0" err="1">
                  <a:latin typeface="Arial" panose="020B0604020202020204" pitchFamily="34" charset="0"/>
                  <a:cs typeface="Arial" panose="020B0604020202020204" pitchFamily="34" charset="0"/>
                </a:rPr>
                <a:t>млн.руб</a:t>
              </a:r>
              <a:r>
                <a:rPr lang="ru-RU" sz="1108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sz="1108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Овал 38">
              <a:extLst>
                <a:ext uri="{FF2B5EF4-FFF2-40B4-BE49-F238E27FC236}">
                  <a16:creationId xmlns:a16="http://schemas.microsoft.com/office/drawing/2014/main" id="{A7C07222-F138-46EF-A7A7-B3029CD53BE9}"/>
                </a:ext>
              </a:extLst>
            </p:cNvPr>
            <p:cNvSpPr/>
            <p:nvPr/>
          </p:nvSpPr>
          <p:spPr bwMode="auto">
            <a:xfrm>
              <a:off x="2031146" y="2083270"/>
              <a:ext cx="625187" cy="35634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square" lIns="33231" tIns="33231" rIns="0" bIns="33231" anchor="ctr">
              <a:noAutofit/>
            </a:bodyPr>
            <a:lstStyle/>
            <a:p>
              <a:pPr algn="ctr" defTabSz="342909">
                <a:defRPr/>
              </a:pPr>
              <a:r>
                <a:rPr lang="ru-RU" sz="923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32%</a:t>
              </a:r>
              <a:endParaRPr sz="1108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3DFBF619-5ED6-4827-A404-EA7E739DE559}"/>
              </a:ext>
            </a:extLst>
          </p:cNvPr>
          <p:cNvGrpSpPr/>
          <p:nvPr/>
        </p:nvGrpSpPr>
        <p:grpSpPr>
          <a:xfrm>
            <a:off x="5882988" y="1453422"/>
            <a:ext cx="2565590" cy="929852"/>
            <a:chOff x="596899" y="1354359"/>
            <a:chExt cx="2029158" cy="1084960"/>
          </a:xfrm>
        </p:grpSpPr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CFEF003C-05B4-45E0-8759-75E942BBC2C7}"/>
                </a:ext>
              </a:extLst>
            </p:cNvPr>
            <p:cNvSpPr/>
            <p:nvPr/>
          </p:nvSpPr>
          <p:spPr bwMode="auto">
            <a:xfrm>
              <a:off x="596899" y="1354359"/>
              <a:ext cx="2029158" cy="943172"/>
            </a:xfrm>
            <a:prstGeom prst="rect">
              <a:avLst/>
            </a:prstGeom>
            <a:solidFill>
              <a:srgbClr val="CBDEBC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square" tIns="99692" anchor="t">
              <a:noAutofit/>
            </a:bodyPr>
            <a:lstStyle/>
            <a:p>
              <a:pPr algn="ctr" defTabSz="342909">
                <a:defRPr/>
              </a:pPr>
              <a:r>
                <a:rPr lang="ru-RU" sz="923" b="1" dirty="0">
                  <a:latin typeface="Arial" panose="020B0604020202020204" pitchFamily="34" charset="0"/>
                  <a:cs typeface="Arial" panose="020B0604020202020204" pitchFamily="34" charset="0"/>
                </a:rPr>
                <a:t>Расходы на производство</a:t>
              </a:r>
              <a:endParaRPr sz="1108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Прямоугольник 45">
              <a:extLst>
                <a:ext uri="{FF2B5EF4-FFF2-40B4-BE49-F238E27FC236}">
                  <a16:creationId xmlns:a16="http://schemas.microsoft.com/office/drawing/2014/main" id="{C0EBD0AA-8F27-4D50-99CA-F4CBEC9992DD}"/>
                </a:ext>
              </a:extLst>
            </p:cNvPr>
            <p:cNvSpPr/>
            <p:nvPr/>
          </p:nvSpPr>
          <p:spPr bwMode="auto">
            <a:xfrm>
              <a:off x="596899" y="1779025"/>
              <a:ext cx="2029158" cy="5185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square" tIns="99692" anchor="t">
              <a:noAutofit/>
            </a:bodyPr>
            <a:lstStyle/>
            <a:p>
              <a:pPr algn="ctr" defTabSz="342909">
                <a:defRPr/>
              </a:pPr>
              <a:r>
                <a:rPr lang="ru-RU" sz="1108" dirty="0">
                  <a:latin typeface="Arial" panose="020B0604020202020204" pitchFamily="34" charset="0"/>
                  <a:cs typeface="Arial" panose="020B0604020202020204" pitchFamily="34" charset="0"/>
                </a:rPr>
                <a:t>25,47 </a:t>
              </a:r>
              <a:r>
                <a:rPr lang="ru-RU" sz="1108" dirty="0" err="1">
                  <a:latin typeface="Arial" panose="020B0604020202020204" pitchFamily="34" charset="0"/>
                  <a:cs typeface="Arial" panose="020B0604020202020204" pitchFamily="34" charset="0"/>
                </a:rPr>
                <a:t>млн.руб</a:t>
              </a:r>
              <a:r>
                <a:rPr lang="ru-RU" sz="1108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sz="1108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Овал 46">
              <a:extLst>
                <a:ext uri="{FF2B5EF4-FFF2-40B4-BE49-F238E27FC236}">
                  <a16:creationId xmlns:a16="http://schemas.microsoft.com/office/drawing/2014/main" id="{26910B87-B2E2-4C82-AA27-BA7C5CEDF83A}"/>
                </a:ext>
              </a:extLst>
            </p:cNvPr>
            <p:cNvSpPr/>
            <p:nvPr/>
          </p:nvSpPr>
          <p:spPr bwMode="auto">
            <a:xfrm>
              <a:off x="1997932" y="2082970"/>
              <a:ext cx="625186" cy="35634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wrap="square" lIns="33231" tIns="33231" rIns="0" bIns="33231" anchor="ctr">
              <a:noAutofit/>
            </a:bodyPr>
            <a:lstStyle/>
            <a:p>
              <a:pPr algn="ctr" defTabSz="342909">
                <a:defRPr/>
              </a:pPr>
              <a:r>
                <a:rPr lang="ru-RU" sz="923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68%</a:t>
              </a:r>
              <a:endParaRPr sz="1108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8D41509B-0872-4CD7-B8D6-ED1F7FC141CD}"/>
              </a:ext>
            </a:extLst>
          </p:cNvPr>
          <p:cNvGrpSpPr/>
          <p:nvPr/>
        </p:nvGrpSpPr>
        <p:grpSpPr>
          <a:xfrm>
            <a:off x="2223088" y="1873555"/>
            <a:ext cx="304800" cy="104715"/>
            <a:chOff x="2311400" y="1752942"/>
            <a:chExt cx="330200" cy="113441"/>
          </a:xfrm>
        </p:grpSpPr>
        <p:cxnSp>
          <p:nvCxnSpPr>
            <p:cNvPr id="16" name="Прямая соединительная линия 15">
              <a:extLst>
                <a:ext uri="{FF2B5EF4-FFF2-40B4-BE49-F238E27FC236}">
                  <a16:creationId xmlns:a16="http://schemas.microsoft.com/office/drawing/2014/main" id="{36CA110D-6B1B-4554-8AA6-D9D71B4C0615}"/>
                </a:ext>
              </a:extLst>
            </p:cNvPr>
            <p:cNvCxnSpPr/>
            <p:nvPr/>
          </p:nvCxnSpPr>
          <p:spPr>
            <a:xfrm>
              <a:off x="2311400" y="1752942"/>
              <a:ext cx="330200" cy="0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>
              <a:extLst>
                <a:ext uri="{FF2B5EF4-FFF2-40B4-BE49-F238E27FC236}">
                  <a16:creationId xmlns:a16="http://schemas.microsoft.com/office/drawing/2014/main" id="{ADDA9282-A609-4315-A348-078F53D3A36F}"/>
                </a:ext>
              </a:extLst>
            </p:cNvPr>
            <p:cNvCxnSpPr/>
            <p:nvPr/>
          </p:nvCxnSpPr>
          <p:spPr>
            <a:xfrm>
              <a:off x="2311400" y="1866383"/>
              <a:ext cx="330200" cy="0"/>
            </a:xfrm>
            <a:prstGeom prst="line">
              <a:avLst/>
            </a:prstGeom>
            <a:ln w="19050"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id="{5C185D01-B3C5-4271-A61F-49067E11D2AA}"/>
              </a:ext>
            </a:extLst>
          </p:cNvPr>
          <p:cNvCxnSpPr/>
          <p:nvPr/>
        </p:nvCxnSpPr>
        <p:spPr>
          <a:xfrm>
            <a:off x="5325366" y="1914940"/>
            <a:ext cx="304800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02AED623-9B88-48EE-8D0A-D2B37960EEE1}"/>
              </a:ext>
            </a:extLst>
          </p:cNvPr>
          <p:cNvCxnSpPr>
            <a:cxnSpLocks/>
          </p:cNvCxnSpPr>
          <p:nvPr/>
        </p:nvCxnSpPr>
        <p:spPr>
          <a:xfrm>
            <a:off x="5481064" y="1796740"/>
            <a:ext cx="0" cy="243792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041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ятиугольник 7"/>
          <p:cNvSpPr/>
          <p:nvPr/>
        </p:nvSpPr>
        <p:spPr>
          <a:xfrm>
            <a:off x="5726724" y="580293"/>
            <a:ext cx="3033346" cy="360485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7" name="Пятиугольник 6"/>
          <p:cNvSpPr/>
          <p:nvPr/>
        </p:nvSpPr>
        <p:spPr>
          <a:xfrm>
            <a:off x="3048001" y="580293"/>
            <a:ext cx="3033346" cy="360485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902C6-87E8-4876-945F-AE2EFDB160AD}" type="slidenum">
              <a:rPr lang="ru-RU" smtClean="0"/>
              <a:t>15</a:t>
            </a:fld>
            <a:endParaRPr lang="ru-RU" dirty="0"/>
          </a:p>
        </p:txBody>
      </p:sp>
      <p:sp>
        <p:nvSpPr>
          <p:cNvPr id="6" name="Шеврон 5"/>
          <p:cNvSpPr/>
          <p:nvPr/>
        </p:nvSpPr>
        <p:spPr>
          <a:xfrm>
            <a:off x="369277" y="580293"/>
            <a:ext cx="3033346" cy="360485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71854" y="395654"/>
            <a:ext cx="2746131" cy="234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923" b="1" kern="0" dirty="0">
                <a:solidFill>
                  <a:prstClr val="black"/>
                </a:solidFill>
                <a:latin typeface="Arial"/>
                <a:cs typeface="Arial"/>
              </a:rPr>
              <a:t>Растениеводство</a:t>
            </a:r>
            <a:endParaRPr sz="646" b="1" kern="0" dirty="0">
              <a:solidFill>
                <a:prstClr val="black"/>
              </a:solidFill>
              <a:cs typeface="Arial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50631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О компании в цифрах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499339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Основные показатели по КНТП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163410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Технически параметры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600342" y="1316332"/>
            <a:ext cx="159727" cy="159292"/>
          </a:xfrm>
          <a:prstGeom prst="ellipse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0" name="Прямоугольник 19"/>
          <p:cNvSpPr/>
          <p:nvPr/>
        </p:nvSpPr>
        <p:spPr>
          <a:xfrm>
            <a:off x="550984" y="6060819"/>
            <a:ext cx="8074270" cy="70352"/>
          </a:xfrm>
          <a:prstGeom prst="rect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650631" y="1182903"/>
            <a:ext cx="4774383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latin typeface="Arial"/>
                <a:cs typeface="Arial"/>
              </a:rPr>
              <a:t>Целевые индикаторы (показатели) проекта*</a:t>
            </a:r>
          </a:p>
        </p:txBody>
      </p:sp>
      <p:cxnSp>
        <p:nvCxnSpPr>
          <p:cNvPr id="4" name="Прямая соединительная линия 3"/>
          <p:cNvCxnSpPr>
            <a:endCxn id="17" idx="6"/>
          </p:cNvCxnSpPr>
          <p:nvPr/>
        </p:nvCxnSpPr>
        <p:spPr>
          <a:xfrm flipV="1">
            <a:off x="550983" y="1395978"/>
            <a:ext cx="8209086" cy="5697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06556"/>
              </p:ext>
            </p:extLst>
          </p:nvPr>
        </p:nvGraphicFramePr>
        <p:xfrm>
          <a:off x="550984" y="1481320"/>
          <a:ext cx="8128516" cy="42819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18009">
                  <a:extLst>
                    <a:ext uri="{9D8B030D-6E8A-4147-A177-3AD203B41FA5}">
                      <a16:colId xmlns:a16="http://schemas.microsoft.com/office/drawing/2014/main" val="4067193942"/>
                    </a:ext>
                  </a:extLst>
                </a:gridCol>
                <a:gridCol w="712667">
                  <a:extLst>
                    <a:ext uri="{9D8B030D-6E8A-4147-A177-3AD203B41FA5}">
                      <a16:colId xmlns:a16="http://schemas.microsoft.com/office/drawing/2014/main" val="1471595568"/>
                    </a:ext>
                  </a:extLst>
                </a:gridCol>
                <a:gridCol w="588383">
                  <a:extLst>
                    <a:ext uri="{9D8B030D-6E8A-4147-A177-3AD203B41FA5}">
                      <a16:colId xmlns:a16="http://schemas.microsoft.com/office/drawing/2014/main" val="3701532687"/>
                    </a:ext>
                  </a:extLst>
                </a:gridCol>
                <a:gridCol w="588383">
                  <a:extLst>
                    <a:ext uri="{9D8B030D-6E8A-4147-A177-3AD203B41FA5}">
                      <a16:colId xmlns:a16="http://schemas.microsoft.com/office/drawing/2014/main" val="4191247822"/>
                    </a:ext>
                  </a:extLst>
                </a:gridCol>
                <a:gridCol w="588383">
                  <a:extLst>
                    <a:ext uri="{9D8B030D-6E8A-4147-A177-3AD203B41FA5}">
                      <a16:colId xmlns:a16="http://schemas.microsoft.com/office/drawing/2014/main" val="3422052858"/>
                    </a:ext>
                  </a:extLst>
                </a:gridCol>
                <a:gridCol w="588383">
                  <a:extLst>
                    <a:ext uri="{9D8B030D-6E8A-4147-A177-3AD203B41FA5}">
                      <a16:colId xmlns:a16="http://schemas.microsoft.com/office/drawing/2014/main" val="3823890448"/>
                    </a:ext>
                  </a:extLst>
                </a:gridCol>
                <a:gridCol w="588383">
                  <a:extLst>
                    <a:ext uri="{9D8B030D-6E8A-4147-A177-3AD203B41FA5}">
                      <a16:colId xmlns:a16="http://schemas.microsoft.com/office/drawing/2014/main" val="614990569"/>
                    </a:ext>
                  </a:extLst>
                </a:gridCol>
                <a:gridCol w="588383">
                  <a:extLst>
                    <a:ext uri="{9D8B030D-6E8A-4147-A177-3AD203B41FA5}">
                      <a16:colId xmlns:a16="http://schemas.microsoft.com/office/drawing/2014/main" val="937381975"/>
                    </a:ext>
                  </a:extLst>
                </a:gridCol>
                <a:gridCol w="667542">
                  <a:extLst>
                    <a:ext uri="{9D8B030D-6E8A-4147-A177-3AD203B41FA5}">
                      <a16:colId xmlns:a16="http://schemas.microsoft.com/office/drawing/2014/main" val="2744745080"/>
                    </a:ext>
                  </a:extLst>
                </a:gridCol>
              </a:tblGrid>
              <a:tr h="345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Целевые показатели (индикаторы) комплексного научно-технического проекта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Ед.изм</a:t>
                      </a:r>
                      <a:endParaRPr lang="ru-RU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2029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ИТОГО</a:t>
                      </a: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3857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4640555"/>
                  </a:ext>
                </a:extLst>
              </a:tr>
              <a:tr h="6321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Объем привлеченных инвестиций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 селекцию, садоводство и </a:t>
                      </a:r>
                      <a:r>
                        <a:rPr lang="ru-RU" sz="110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питомниководство</a:t>
                      </a: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плодовых и ягодных культур в рамках реализации подпрограммы</a:t>
                      </a: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тыс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 руб</a:t>
                      </a: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63305" marR="63305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5 210,5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6 914,3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6 115,9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5 585,0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6 702,3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6 894,6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37 422,6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298444"/>
                  </a:ext>
                </a:extLst>
              </a:tr>
              <a:tr h="5626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Площадь заложенных в рамках реализации подпрограммы питомников плодовых и ягодных культур 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га</a:t>
                      </a:r>
                    </a:p>
                  </a:txBody>
                  <a:tcPr marL="63305" marR="63305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0,3165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1,1745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1,6650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1,6650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1,6650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1,6650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8,151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459577"/>
                  </a:ext>
                </a:extLst>
              </a:tr>
              <a:tr h="4936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зарегистрированных результатов интеллектуальной деятельности, созданных в рамках реализации подпрограммы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единиц</a:t>
                      </a:r>
                    </a:p>
                  </a:txBody>
                  <a:tcPr marL="56148" marR="56148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1*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1*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96653"/>
                  </a:ext>
                </a:extLst>
              </a:tr>
              <a:tr h="2304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Общее количество работающих сотрудников 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человек</a:t>
                      </a:r>
                    </a:p>
                  </a:txBody>
                  <a:tcPr marL="63305" marR="63305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865519"/>
                  </a:ext>
                </a:extLst>
              </a:tr>
              <a:tr h="3610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Количество новых сотрудников, привлеченных на работу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человек</a:t>
                      </a:r>
                    </a:p>
                  </a:txBody>
                  <a:tcPr marL="63305" marR="63305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8002"/>
                  </a:ext>
                </a:extLst>
              </a:tr>
              <a:tr h="3418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студентов, привлеченных на практику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человек</a:t>
                      </a:r>
                    </a:p>
                  </a:txBody>
                  <a:tcPr marL="63305" marR="63305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120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804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демонстрационных площадок на 1 комплексный научно-технический проект в рамках реализации подпрограммы</a:t>
                      </a:r>
                      <a:endParaRPr lang="ru-RU" sz="11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единиц (не менее)</a:t>
                      </a:r>
                    </a:p>
                  </a:txBody>
                  <a:tcPr marL="63305" marR="63305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ru-RU" sz="90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effectLst/>
                        <a:latin typeface="Courier New" panose="02070309020205020404" pitchFamily="49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50984" y="5760618"/>
            <a:ext cx="81285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/>
              <a:t>*-подача заявки на регистрацию РИД 2027-2028 гг., получение охранных документов на </a:t>
            </a:r>
            <a:r>
              <a:rPr lang="ru-RU" sz="1200" b="1" i="1" dirty="0" err="1"/>
              <a:t>РИДы</a:t>
            </a:r>
            <a:r>
              <a:rPr lang="ru-RU" sz="1200" b="1" i="1" dirty="0"/>
              <a:t> 2029-2030 гг.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313650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ятиугольник 7"/>
          <p:cNvSpPr/>
          <p:nvPr/>
        </p:nvSpPr>
        <p:spPr>
          <a:xfrm>
            <a:off x="5726724" y="580293"/>
            <a:ext cx="3033346" cy="360485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7" name="Пятиугольник 6"/>
          <p:cNvSpPr/>
          <p:nvPr/>
        </p:nvSpPr>
        <p:spPr>
          <a:xfrm>
            <a:off x="3048001" y="580293"/>
            <a:ext cx="3033346" cy="360485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902C6-87E8-4876-945F-AE2EFDB160AD}" type="slidenum">
              <a:rPr lang="ru-RU" smtClean="0"/>
              <a:t>16</a:t>
            </a:fld>
            <a:endParaRPr lang="ru-RU" dirty="0"/>
          </a:p>
        </p:txBody>
      </p:sp>
      <p:sp>
        <p:nvSpPr>
          <p:cNvPr id="6" name="Шеврон 5"/>
          <p:cNvSpPr/>
          <p:nvPr/>
        </p:nvSpPr>
        <p:spPr>
          <a:xfrm>
            <a:off x="369277" y="580293"/>
            <a:ext cx="3033346" cy="360485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71854" y="395654"/>
            <a:ext cx="2746131" cy="234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923" b="1" kern="0" dirty="0">
                <a:solidFill>
                  <a:prstClr val="black"/>
                </a:solidFill>
                <a:latin typeface="Arial"/>
                <a:cs typeface="Arial"/>
              </a:rPr>
              <a:t>Растениеводство</a:t>
            </a:r>
            <a:endParaRPr sz="646" b="1" kern="0" dirty="0">
              <a:solidFill>
                <a:prstClr val="black"/>
              </a:solidFill>
              <a:cs typeface="Arial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50631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О компании в цифрах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499339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Основные показатели по КНТП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163410" y="629309"/>
            <a:ext cx="2567354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solidFill>
                  <a:schemeClr val="bg1"/>
                </a:solidFill>
                <a:latin typeface="Arial"/>
                <a:cs typeface="Arial"/>
              </a:rPr>
              <a:t>Технически параметры</a:t>
            </a:r>
            <a:endParaRPr sz="923" b="1" kern="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8600342" y="1316332"/>
            <a:ext cx="159727" cy="159292"/>
          </a:xfrm>
          <a:prstGeom prst="ellipse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0" name="Прямоугольник 19"/>
          <p:cNvSpPr/>
          <p:nvPr/>
        </p:nvSpPr>
        <p:spPr>
          <a:xfrm>
            <a:off x="550984" y="6134573"/>
            <a:ext cx="8074270" cy="70352"/>
          </a:xfrm>
          <a:prstGeom prst="rect">
            <a:avLst/>
          </a:pr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62"/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550984" y="1125416"/>
            <a:ext cx="4774383" cy="26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43671">
              <a:defRPr/>
            </a:pPr>
            <a:r>
              <a:rPr lang="ru-RU" sz="1108" b="1" kern="0" dirty="0">
                <a:latin typeface="Arial"/>
                <a:cs typeface="Arial"/>
              </a:rPr>
              <a:t>Объем производства в рамках КНТП</a:t>
            </a:r>
          </a:p>
        </p:txBody>
      </p:sp>
      <p:cxnSp>
        <p:nvCxnSpPr>
          <p:cNvPr id="4" name="Прямая соединительная линия 3"/>
          <p:cNvCxnSpPr>
            <a:endCxn id="17" idx="6"/>
          </p:cNvCxnSpPr>
          <p:nvPr/>
        </p:nvCxnSpPr>
        <p:spPr>
          <a:xfrm flipV="1">
            <a:off x="550983" y="1395978"/>
            <a:ext cx="8209086" cy="5697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468270"/>
              </p:ext>
            </p:extLst>
          </p:nvPr>
        </p:nvGraphicFramePr>
        <p:xfrm>
          <a:off x="550987" y="1836307"/>
          <a:ext cx="8074269" cy="35161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2800">
                  <a:extLst>
                    <a:ext uri="{9D8B030D-6E8A-4147-A177-3AD203B41FA5}">
                      <a16:colId xmlns:a16="http://schemas.microsoft.com/office/drawing/2014/main" val="4067193942"/>
                    </a:ext>
                  </a:extLst>
                </a:gridCol>
                <a:gridCol w="862606">
                  <a:extLst>
                    <a:ext uri="{9D8B030D-6E8A-4147-A177-3AD203B41FA5}">
                      <a16:colId xmlns:a16="http://schemas.microsoft.com/office/drawing/2014/main" val="1471595568"/>
                    </a:ext>
                  </a:extLst>
                </a:gridCol>
                <a:gridCol w="658409">
                  <a:extLst>
                    <a:ext uri="{9D8B030D-6E8A-4147-A177-3AD203B41FA5}">
                      <a16:colId xmlns:a16="http://schemas.microsoft.com/office/drawing/2014/main" val="3701532687"/>
                    </a:ext>
                  </a:extLst>
                </a:gridCol>
                <a:gridCol w="658409">
                  <a:extLst>
                    <a:ext uri="{9D8B030D-6E8A-4147-A177-3AD203B41FA5}">
                      <a16:colId xmlns:a16="http://schemas.microsoft.com/office/drawing/2014/main" val="4191247822"/>
                    </a:ext>
                  </a:extLst>
                </a:gridCol>
                <a:gridCol w="658409">
                  <a:extLst>
                    <a:ext uri="{9D8B030D-6E8A-4147-A177-3AD203B41FA5}">
                      <a16:colId xmlns:a16="http://schemas.microsoft.com/office/drawing/2014/main" val="3422052858"/>
                    </a:ext>
                  </a:extLst>
                </a:gridCol>
                <a:gridCol w="658409">
                  <a:extLst>
                    <a:ext uri="{9D8B030D-6E8A-4147-A177-3AD203B41FA5}">
                      <a16:colId xmlns:a16="http://schemas.microsoft.com/office/drawing/2014/main" val="3823890448"/>
                    </a:ext>
                  </a:extLst>
                </a:gridCol>
                <a:gridCol w="658409">
                  <a:extLst>
                    <a:ext uri="{9D8B030D-6E8A-4147-A177-3AD203B41FA5}">
                      <a16:colId xmlns:a16="http://schemas.microsoft.com/office/drawing/2014/main" val="614990569"/>
                    </a:ext>
                  </a:extLst>
                </a:gridCol>
                <a:gridCol w="658409">
                  <a:extLst>
                    <a:ext uri="{9D8B030D-6E8A-4147-A177-3AD203B41FA5}">
                      <a16:colId xmlns:a16="http://schemas.microsoft.com/office/drawing/2014/main" val="937381975"/>
                    </a:ext>
                  </a:extLst>
                </a:gridCol>
                <a:gridCol w="658409">
                  <a:extLst>
                    <a:ext uri="{9D8B030D-6E8A-4147-A177-3AD203B41FA5}">
                      <a16:colId xmlns:a16="http://schemas.microsoft.com/office/drawing/2014/main" val="2744745080"/>
                    </a:ext>
                  </a:extLst>
                </a:gridCol>
              </a:tblGrid>
              <a:tr h="4847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продукции* (семенного/генетического материала)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Единица измерения</a:t>
                      </a:r>
                    </a:p>
                  </a:txBody>
                  <a:tcPr marL="56148" marR="56148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2029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Итого</a:t>
                      </a: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4640555"/>
                  </a:ext>
                </a:extLst>
              </a:tr>
              <a:tr h="741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Посадочный материал земляники садовой категории «проверенный»</a:t>
                      </a:r>
                    </a:p>
                  </a:txBody>
                  <a:tcPr marL="36342" marR="36342" marT="59788" marB="59788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тыс. штук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92" marR="8792" marT="8792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5,25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8,85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10,20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10,20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10,20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10,20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54,90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298444"/>
                  </a:ext>
                </a:extLst>
              </a:tr>
              <a:tr h="8079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Посадочный материал земляники садовой категории «проверенный 1 репродукции»</a:t>
                      </a:r>
                    </a:p>
                  </a:txBody>
                  <a:tcPr marL="36342" marR="36342" marT="59788" marB="59788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тыс. штук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92" marR="8792" marT="8792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15,00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70,50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169,50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271,20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330,60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346,80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1 203,60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459577"/>
                  </a:ext>
                </a:extLst>
              </a:tr>
              <a:tr h="7411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Посадочный материал земляники садовой категории «проверенный 2 репродукции»</a:t>
                      </a:r>
                    </a:p>
                  </a:txBody>
                  <a:tcPr marL="36342" marR="36342" marT="59788" marB="59788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тыс. штук</a:t>
                      </a:r>
                      <a:endParaRPr lang="ru-RU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792" marR="8792" marT="8792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0,00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50,00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160,00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330,00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450,00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510,00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1 500,00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96653"/>
                  </a:ext>
                </a:extLst>
              </a:tr>
              <a:tr h="74113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ИТОГО</a:t>
                      </a: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тыс. штук</a:t>
                      </a:r>
                    </a:p>
                  </a:txBody>
                  <a:tcPr marL="56148" marR="56148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20,25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129,35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339,70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611,40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790,80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867,00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ru-RU" sz="1100" b="1" kern="12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2 758,50</a:t>
                      </a: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865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155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ятиугольник 4"/>
          <p:cNvSpPr/>
          <p:nvPr/>
        </p:nvSpPr>
        <p:spPr>
          <a:xfrm>
            <a:off x="296549" y="70892"/>
            <a:ext cx="8688215" cy="897067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</a:pPr>
            <a:endParaRPr lang="ru-RU" sz="1200" b="1" dirty="0" smtClean="0">
              <a:solidFill>
                <a:schemeClr val="bg1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6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094" y="223321"/>
            <a:ext cx="8186734" cy="65403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Эффекты от ССЦ – импортозамещение</a:t>
            </a:r>
            <a:endParaRPr lang="ru-RU" sz="3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Шеврон 5"/>
          <p:cNvSpPr/>
          <p:nvPr/>
        </p:nvSpPr>
        <p:spPr>
          <a:xfrm>
            <a:off x="296549" y="1029782"/>
            <a:ext cx="8862348" cy="1672654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rgbClr val="618902"/>
                </a:solidFill>
                <a:latin typeface="Arial Narrow" panose="020B0606020202030204" pitchFamily="34" charset="0"/>
              </a:rPr>
              <a:t>По данным Минсельхоза России п</a:t>
            </a:r>
            <a:r>
              <a:rPr lang="ru-RU" b="1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отребность </a:t>
            </a:r>
            <a:r>
              <a:rPr lang="ru-RU" b="1" dirty="0">
                <a:solidFill>
                  <a:srgbClr val="618902"/>
                </a:solidFill>
                <a:latin typeface="Arial Narrow" panose="020B0606020202030204" pitchFamily="34" charset="0"/>
              </a:rPr>
              <a:t>в саженцах </a:t>
            </a:r>
            <a:endParaRPr lang="ru-RU" b="1" dirty="0" smtClean="0">
              <a:solidFill>
                <a:srgbClr val="618902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плодовых </a:t>
            </a:r>
            <a:r>
              <a:rPr lang="ru-RU" dirty="0">
                <a:solidFill>
                  <a:srgbClr val="618902"/>
                </a:solidFill>
                <a:latin typeface="Arial Narrow" panose="020B0606020202030204" pitchFamily="34" charset="0"/>
              </a:rPr>
              <a:t>культур составляет более 35 млн штук</a:t>
            </a:r>
            <a:r>
              <a:rPr lang="ru-RU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618902"/>
                </a:solidFill>
                <a:latin typeface="Arial Narrow" panose="020B0606020202030204" pitchFamily="34" charset="0"/>
              </a:rPr>
              <a:t>плановая закладка - в среднем более 10 тыс. га в год;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618902"/>
                </a:solidFill>
                <a:latin typeface="Arial Narrow" panose="020B0606020202030204" pitchFamily="34" charset="0"/>
              </a:rPr>
              <a:t>ремонт (частичная гибель) насаждений - 1,5-2,0%,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618902"/>
                </a:solidFill>
                <a:latin typeface="Arial Narrow" panose="020B0606020202030204" pitchFamily="34" charset="0"/>
              </a:rPr>
              <a:t>плановая реновация - норма 5,6 % </a:t>
            </a:r>
            <a:r>
              <a:rPr lang="ru-RU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саженцев</a:t>
            </a:r>
            <a:endParaRPr lang="ru-RU" dirty="0">
              <a:solidFill>
                <a:srgbClr val="61890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Шеврон 6"/>
          <p:cNvSpPr/>
          <p:nvPr/>
        </p:nvSpPr>
        <p:spPr>
          <a:xfrm>
            <a:off x="177480" y="2764259"/>
            <a:ext cx="8862348" cy="1861756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b="1" dirty="0" smtClean="0">
              <a:solidFill>
                <a:srgbClr val="618902"/>
              </a:solidFill>
              <a:latin typeface="Arial Narrow" panose="020B0606020202030204" pitchFamily="34" charset="0"/>
            </a:endParaRPr>
          </a:p>
          <a:p>
            <a:pPr algn="just"/>
            <a:endParaRPr lang="ru-RU" b="1" dirty="0" smtClean="0">
              <a:solidFill>
                <a:srgbClr val="618902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b="1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Отечественное </a:t>
            </a:r>
            <a:r>
              <a:rPr lang="ru-RU" b="1" dirty="0">
                <a:solidFill>
                  <a:srgbClr val="618902"/>
                </a:solidFill>
                <a:latin typeface="Arial Narrow" panose="020B0606020202030204" pitchFamily="34" charset="0"/>
              </a:rPr>
              <a:t>производство </a:t>
            </a:r>
            <a:r>
              <a:rPr lang="ru-RU" dirty="0">
                <a:solidFill>
                  <a:srgbClr val="618902"/>
                </a:solidFill>
                <a:latin typeface="Arial Narrow" panose="020B0606020202030204" pitchFamily="34" charset="0"/>
              </a:rPr>
              <a:t>в 2022 г</a:t>
            </a:r>
            <a:r>
              <a:rPr lang="ru-RU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. - </a:t>
            </a:r>
            <a:r>
              <a:rPr lang="ru-RU" dirty="0">
                <a:solidFill>
                  <a:srgbClr val="618902"/>
                </a:solidFill>
                <a:latin typeface="Arial Narrow" panose="020B0606020202030204" pitchFamily="34" charset="0"/>
              </a:rPr>
              <a:t>22 млн шт. </a:t>
            </a:r>
            <a:r>
              <a:rPr lang="ru-RU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(данные сводной бухгалтерской отчетности) </a:t>
            </a:r>
          </a:p>
          <a:p>
            <a:pPr algn="just"/>
            <a:r>
              <a:rPr lang="ru-RU" b="1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Импорт</a:t>
            </a:r>
            <a:r>
              <a:rPr lang="ru-RU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 – </a:t>
            </a:r>
            <a:r>
              <a:rPr lang="ru-RU" b="1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13 млн шт., </a:t>
            </a:r>
            <a:r>
              <a:rPr lang="ru-RU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более 3,0 млрд руб. </a:t>
            </a:r>
          </a:p>
          <a:p>
            <a:pPr algn="just"/>
            <a:r>
              <a:rPr lang="ru-RU" b="1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Потенциал </a:t>
            </a:r>
            <a:r>
              <a:rPr lang="ru-RU" b="1" dirty="0">
                <a:solidFill>
                  <a:srgbClr val="618902"/>
                </a:solidFill>
                <a:latin typeface="Arial Narrow" panose="020B0606020202030204" pitchFamily="34" charset="0"/>
              </a:rPr>
              <a:t>замещения импорта </a:t>
            </a:r>
            <a:r>
              <a:rPr lang="ru-RU" dirty="0">
                <a:solidFill>
                  <a:srgbClr val="618902"/>
                </a:solidFill>
                <a:latin typeface="Arial Narrow" panose="020B0606020202030204" pitchFamily="34" charset="0"/>
              </a:rPr>
              <a:t>не менее 14,0 млн шт. саженцев для закладки промышленных </a:t>
            </a:r>
            <a:r>
              <a:rPr lang="ru-RU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насаждений, в </a:t>
            </a:r>
            <a:r>
              <a:rPr lang="ru-RU" dirty="0">
                <a:solidFill>
                  <a:srgbClr val="618902"/>
                </a:solidFill>
                <a:latin typeface="Arial Narrow" panose="020B0606020202030204" pitchFamily="34" charset="0"/>
              </a:rPr>
              <a:t>т. ч. 25 % или 3,2 млн шт. - рассада земляники </a:t>
            </a:r>
            <a:r>
              <a:rPr lang="ru-RU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садовой.</a:t>
            </a:r>
          </a:p>
          <a:p>
            <a:pPr algn="just"/>
            <a:endParaRPr lang="ru-RU" dirty="0">
              <a:solidFill>
                <a:srgbClr val="618902"/>
              </a:solidFill>
              <a:latin typeface="Arial Narrow" panose="020B0606020202030204" pitchFamily="34" charset="0"/>
            </a:endParaRPr>
          </a:p>
          <a:p>
            <a:pPr algn="just"/>
            <a:endParaRPr lang="ru-RU" dirty="0">
              <a:solidFill>
                <a:srgbClr val="61890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Шеврон 7"/>
          <p:cNvSpPr/>
          <p:nvPr/>
        </p:nvSpPr>
        <p:spPr>
          <a:xfrm>
            <a:off x="122416" y="4994191"/>
            <a:ext cx="8862348" cy="1460624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ru-RU" b="1" dirty="0" smtClean="0">
              <a:solidFill>
                <a:srgbClr val="618902"/>
              </a:solidFill>
              <a:latin typeface="Arial Narrow" panose="020B0606020202030204" pitchFamily="34" charset="0"/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План ССЦ </a:t>
            </a:r>
            <a:r>
              <a:rPr lang="ru-RU" sz="1600" b="1" dirty="0">
                <a:solidFill>
                  <a:srgbClr val="618902"/>
                </a:solidFill>
                <a:latin typeface="Arial Narrow" panose="020B0606020202030204" pitchFamily="34" charset="0"/>
              </a:rPr>
              <a:t>ФГБНУ ФНЦ Садоводства </a:t>
            </a:r>
            <a:r>
              <a:rPr lang="ru-RU" sz="1600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– </a:t>
            </a:r>
            <a:r>
              <a:rPr lang="ru-RU" sz="1600" dirty="0" smtClean="0">
                <a:solidFill>
                  <a:srgbClr val="61890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ежегодное </a:t>
            </a:r>
            <a:r>
              <a:rPr lang="ru-RU" sz="1600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п</a:t>
            </a:r>
            <a:r>
              <a:rPr lang="ru-RU" sz="1600" dirty="0" smtClean="0">
                <a:solidFill>
                  <a:srgbClr val="61890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олучение более </a:t>
            </a:r>
            <a:r>
              <a:rPr lang="ru-RU" sz="1600" dirty="0">
                <a:solidFill>
                  <a:srgbClr val="61890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500 тыс. шт. </a:t>
            </a:r>
            <a:r>
              <a:rPr lang="ru-RU" sz="1600" dirty="0" smtClean="0">
                <a:solidFill>
                  <a:srgbClr val="61890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вегетативных органов (привой, подвой, черенок, почка и др.) для получения посадочного </a:t>
            </a:r>
            <a:r>
              <a:rPr lang="ru-RU" sz="1600" dirty="0">
                <a:solidFill>
                  <a:srgbClr val="61890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материала высших категорий </a:t>
            </a:r>
            <a:r>
              <a:rPr lang="ru-RU" sz="1600" dirty="0" smtClean="0">
                <a:solidFill>
                  <a:srgbClr val="61890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качества. Совместный проект с бизнес-партнером позволит за 5 лет получить </a:t>
            </a:r>
            <a:r>
              <a:rPr lang="ru-RU" sz="1600" b="1" dirty="0" smtClean="0">
                <a:solidFill>
                  <a:srgbClr val="61890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2,7 млн шт. </a:t>
            </a:r>
          </a:p>
          <a:p>
            <a:pPr>
              <a:buNone/>
            </a:pPr>
            <a:r>
              <a:rPr lang="ru-RU" sz="1600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 </a:t>
            </a:r>
            <a:r>
              <a:rPr lang="ru-RU" sz="1600" dirty="0" err="1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импортозамещения</a:t>
            </a:r>
            <a:r>
              <a:rPr lang="ru-RU" sz="1600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может составить -  от 0,6 до </a:t>
            </a:r>
            <a:r>
              <a:rPr lang="ru-RU" sz="1600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27,0 </a:t>
            </a:r>
            <a:r>
              <a:rPr lang="ru-RU" sz="1600" dirty="0" smtClean="0">
                <a:solidFill>
                  <a:srgbClr val="C0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</a:t>
            </a:r>
            <a:endParaRPr lang="ru-RU" sz="1600" dirty="0">
              <a:solidFill>
                <a:srgbClr val="C00000"/>
              </a:solidFill>
              <a:latin typeface="Arial Narrow" panose="020B0606020202030204" pitchFamily="34" charset="0"/>
            </a:endParaRPr>
          </a:p>
          <a:p>
            <a:pPr algn="just"/>
            <a:endParaRPr lang="ru-RU" dirty="0">
              <a:solidFill>
                <a:srgbClr val="618902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29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0"/>
          <p:cNvSpPr/>
          <p:nvPr/>
        </p:nvSpPr>
        <p:spPr>
          <a:xfrm>
            <a:off x="296549" y="70892"/>
            <a:ext cx="8688215" cy="897067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</a:pPr>
            <a:r>
              <a:rPr lang="ru-RU" sz="3600" b="1" dirty="0">
                <a:solidFill>
                  <a:schemeClr val="bg1"/>
                </a:solidFill>
                <a:latin typeface="Arial Narrow" panose="020B0606020202030204" pitchFamily="34" charset="0"/>
              </a:rPr>
              <a:t>Эффекты от ССЦ </a:t>
            </a:r>
            <a:r>
              <a:rPr lang="ru-RU" sz="3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– снижение потерь</a:t>
            </a:r>
            <a:endParaRPr lang="ru-RU" sz="36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Шеврон 11"/>
          <p:cNvSpPr/>
          <p:nvPr/>
        </p:nvSpPr>
        <p:spPr>
          <a:xfrm>
            <a:off x="239210" y="1006541"/>
            <a:ext cx="8718546" cy="1316112"/>
          </a:xfrm>
          <a:prstGeom prst="chevron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Импортный посадочный </a:t>
            </a:r>
            <a:r>
              <a:rPr lang="ru-RU" sz="1600" dirty="0">
                <a:solidFill>
                  <a:schemeClr val="bg1"/>
                </a:solidFill>
                <a:latin typeface="Arial Narrow" panose="020B0606020202030204" pitchFamily="34" charset="0"/>
              </a:rPr>
              <a:t>материал </a:t>
            </a:r>
            <a:r>
              <a:rPr lang="ru-RU" sz="1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подвержен </a:t>
            </a:r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заражению </a:t>
            </a:r>
            <a:r>
              <a:rPr lang="ru-RU" sz="1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вредоносными патогенами (вирусами, грибами, вредителями), что </a:t>
            </a:r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снижает </a:t>
            </a:r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устойчивость</a:t>
            </a:r>
            <a:r>
              <a:rPr lang="ru-RU" sz="1600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sz="1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растений к абиотическим и биотическим факторам, нарушению оптимального роста и развития растений (до 90 %), и </a:t>
            </a:r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дальнейшей гибели </a:t>
            </a:r>
            <a:r>
              <a:rPr lang="ru-RU" sz="1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растений</a:t>
            </a:r>
            <a:endParaRPr lang="ru-RU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Шеврон 12"/>
          <p:cNvSpPr/>
          <p:nvPr/>
        </p:nvSpPr>
        <p:spPr>
          <a:xfrm>
            <a:off x="239210" y="3838936"/>
            <a:ext cx="8862348" cy="1408255"/>
          </a:xfrm>
          <a:prstGeom prst="chevron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Закладка садов зарубежными, неадаптированными для конкретного региона  сортами приводит к ежегодным выпадам 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до 15-20 </a:t>
            </a:r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%, </a:t>
            </a:r>
            <a:r>
              <a:rPr lang="ru-RU" dirty="0">
                <a:solidFill>
                  <a:schemeClr val="bg1"/>
                </a:solidFill>
                <a:latin typeface="Arial Narrow" panose="020B0606020202030204" pitchFamily="34" charset="0"/>
              </a:rPr>
              <a:t>через 7-10 лет              ежегодный ущерб от гибели плодовых насаждений более 1,5 млрд руб.</a:t>
            </a:r>
          </a:p>
        </p:txBody>
      </p:sp>
      <p:sp>
        <p:nvSpPr>
          <p:cNvPr id="14" name="Шеврон 13"/>
          <p:cNvSpPr/>
          <p:nvPr/>
        </p:nvSpPr>
        <p:spPr>
          <a:xfrm>
            <a:off x="239210" y="2361235"/>
            <a:ext cx="8862348" cy="1439119"/>
          </a:xfrm>
          <a:prstGeom prst="chevron">
            <a:avLst/>
          </a:prstGeom>
          <a:solidFill>
            <a:srgbClr val="61890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50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r>
              <a:rPr lang="ru-RU" sz="15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Растения, полученные в ССЦ, проходят тщательный осмотр на наличие вредоносных патогенов в лабораторных условиях классическими и современными методами. Мониторинг проводится с участием специалистов с момента размножения до конечного потребителя. </a:t>
            </a:r>
            <a:r>
              <a:rPr lang="ru-RU" sz="1500" dirty="0">
                <a:solidFill>
                  <a:schemeClr val="bg1"/>
                </a:solidFill>
                <a:latin typeface="Arial Narrow" panose="020B0606020202030204" pitchFamily="34" charset="0"/>
              </a:rPr>
              <a:t>При закладке сада отечественным, адаптивным, здоровым посадочным материалом снижаются затраты на защитные </a:t>
            </a:r>
            <a:r>
              <a:rPr lang="ru-RU" sz="1500" dirty="0" err="1" smtClean="0">
                <a:solidFill>
                  <a:schemeClr val="bg1"/>
                </a:solidFill>
                <a:latin typeface="Arial Narrow" panose="020B0606020202030204" pitchFamily="34" charset="0"/>
              </a:rPr>
              <a:t>меропрития</a:t>
            </a:r>
            <a:r>
              <a:rPr lang="ru-RU" sz="15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.</a:t>
            </a:r>
            <a:endParaRPr lang="ru-RU" sz="15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Шеврон 14"/>
          <p:cNvSpPr/>
          <p:nvPr/>
        </p:nvSpPr>
        <p:spPr>
          <a:xfrm>
            <a:off x="281652" y="5320495"/>
            <a:ext cx="8862348" cy="1439119"/>
          </a:xfrm>
          <a:prstGeom prst="chevron">
            <a:avLst/>
          </a:prstGeom>
          <a:solidFill>
            <a:srgbClr val="61890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 ССЦ размножаются только сорта, включенные в Государственный реестр селекционных достижений, допущенных к использованию на территории Российской Федерации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79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296549" y="70892"/>
            <a:ext cx="8688215" cy="897067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</a:pPr>
            <a:endParaRPr lang="ru-RU" sz="1200" b="1" dirty="0" smtClean="0">
              <a:solidFill>
                <a:schemeClr val="bg1"/>
              </a:solidFill>
              <a:latin typeface="Arial Narrow" panose="020B0606020202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План развития </a:t>
            </a:r>
            <a:r>
              <a:rPr lang="ru-RU" sz="2000" b="1" dirty="0" err="1" smtClean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селекционно</a:t>
            </a:r>
            <a:r>
              <a:rPr lang="ru-RU" sz="2000" b="1" dirty="0" smtClean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-семеноводческого центра ФНЦ Садоводства </a:t>
            </a:r>
            <a:endParaRPr lang="ru-RU" sz="20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803244"/>
              </p:ext>
            </p:extLst>
          </p:nvPr>
        </p:nvGraphicFramePr>
        <p:xfrm>
          <a:off x="596902" y="1703583"/>
          <a:ext cx="8269306" cy="47282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9508">
                  <a:extLst>
                    <a:ext uri="{9D8B030D-6E8A-4147-A177-3AD203B41FA5}">
                      <a16:colId xmlns:a16="http://schemas.microsoft.com/office/drawing/2014/main" val="4067193942"/>
                    </a:ext>
                  </a:extLst>
                </a:gridCol>
                <a:gridCol w="4359798">
                  <a:extLst>
                    <a:ext uri="{9D8B030D-6E8A-4147-A177-3AD203B41FA5}">
                      <a16:colId xmlns:a16="http://schemas.microsoft.com/office/drawing/2014/main" val="1471595568"/>
                    </a:ext>
                  </a:extLst>
                </a:gridCol>
              </a:tblGrid>
              <a:tr h="52517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Планируемые мероприятия</a:t>
                      </a:r>
                      <a:endParaRPr lang="ru-RU" sz="1800" dirty="0" smtClean="0"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827" marR="60827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Ожидаемые результаты</a:t>
                      </a:r>
                      <a:endParaRPr lang="ru-RU" sz="1800" dirty="0" smtClean="0"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827" marR="60827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4640555"/>
                  </a:ext>
                </a:extLst>
              </a:tr>
              <a:tr h="3283961"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Создание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конкурентоспособных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промышленных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сортов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плодовых и ягодных культур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Создание исходных растений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новых селекционных достижений,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тиражирование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базисного и сертифицированного посадочного материала.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Реализация растений высших категорий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качества базовым питомникам для закладки маточников.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Внедрение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новых разработанных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технологий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базовых питомниках РФ.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Приобретение новой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сельскохозяйственной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техники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лабораторного оборудования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Усиление деятельности по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защите прав на интеллектуальную собственность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(поиск новых лицензиатов и заключение лицензионных договоров)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Привлечение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400" dirty="0" err="1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селекционно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-семеноводческий центр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молодых ученых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специалистов.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9370" marR="39370" marT="64770" marB="6477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Создание к 2030 году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промышленных сорта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плодовых и ягодных культур.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Получение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ежегодно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более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500 тыс. шт. посадочного материа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 высших категорий качества.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Ежегодная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передача в базовые питомники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закладки маточных насаждений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более 80 тыс. шт.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посадочного материала плодовых и ягодных культур.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Внедрение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новых сортов и технологий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базовые питомники и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увеличение экономической эффективности на 25 %. 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Обновление и дополнение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приборно-аналитической базы и </a:t>
                      </a:r>
                      <a:r>
                        <a:rPr lang="ru-RU" sz="1400" b="1" dirty="0" err="1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машино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-тракторного парка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менее 5 единицами новой сельскохозяйственной техники и лабораторного оборудования.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Ежегодное </a:t>
                      </a: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заключение новых лицензионных договоров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 право использования РИД (не менее 50 ед.)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Ø"/>
                      </a:pPr>
                      <a:r>
                        <a:rPr lang="ru-RU" sz="1400" b="1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Привлечение и обучение </a:t>
                      </a:r>
                      <a:r>
                        <a:rPr lang="ru-RU" sz="1400" dirty="0" smtClean="0"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ежегодно не менее 2 молодых специалистов.</a:t>
                      </a:r>
                    </a:p>
                    <a:p>
                      <a:pPr algn="ctr" fontAlgn="b"/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9525" marR="9525" marT="9525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298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5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1678" y="988444"/>
            <a:ext cx="3960440" cy="5472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55" y="1270465"/>
            <a:ext cx="3693100" cy="51901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8345" t="54200" r="20469" b="9051"/>
          <a:stretch/>
        </p:blipFill>
        <p:spPr>
          <a:xfrm>
            <a:off x="4844454" y="3865527"/>
            <a:ext cx="3744416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0" name="Прямая со стрелкой 9"/>
          <p:cNvCxnSpPr/>
          <p:nvPr/>
        </p:nvCxnSpPr>
        <p:spPr>
          <a:xfrm flipV="1">
            <a:off x="5469867" y="6250243"/>
            <a:ext cx="708917" cy="42272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69762" y="176156"/>
            <a:ext cx="88430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18902"/>
                </a:solidFill>
                <a:latin typeface="Arial Narrow" panose="020B0606020202030204" pitchFamily="34" charset="0"/>
              </a:rPr>
              <a:t>  </a:t>
            </a:r>
            <a:endParaRPr lang="ru-RU" sz="2000" b="1" dirty="0">
              <a:solidFill>
                <a:srgbClr val="618902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Шеврон 7"/>
          <p:cNvSpPr/>
          <p:nvPr/>
        </p:nvSpPr>
        <p:spPr>
          <a:xfrm>
            <a:off x="4537276" y="1482846"/>
            <a:ext cx="3827362" cy="923591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618902"/>
                </a:solidFill>
                <a:latin typeface="Arial Narrow" panose="020B0606020202030204" pitchFamily="34" charset="0"/>
              </a:rPr>
              <a:t>ФНТП развития сельского хозяйства на 2017-2030 гг.</a:t>
            </a:r>
            <a:endParaRPr lang="ru-RU" sz="1600" dirty="0"/>
          </a:p>
        </p:txBody>
      </p:sp>
      <p:sp>
        <p:nvSpPr>
          <p:cNvPr id="12" name="Шеврон 11"/>
          <p:cNvSpPr/>
          <p:nvPr/>
        </p:nvSpPr>
        <p:spPr>
          <a:xfrm>
            <a:off x="4591291" y="2565079"/>
            <a:ext cx="3827362" cy="923591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rgbClr val="61890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Указа Президента Российской Федерации от 21 июля 2016 г. № 350 «О мерах по реализации государственной научно-технической политики в интересах развития сельского хозяйства»</a:t>
            </a:r>
            <a:endParaRPr lang="ru-RU" sz="1100" dirty="0"/>
          </a:p>
        </p:txBody>
      </p:sp>
      <p:sp>
        <p:nvSpPr>
          <p:cNvPr id="13" name="Пятиугольник 12"/>
          <p:cNvSpPr/>
          <p:nvPr/>
        </p:nvSpPr>
        <p:spPr>
          <a:xfrm>
            <a:off x="900075" y="165456"/>
            <a:ext cx="7488820" cy="1030228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Создание </a:t>
            </a:r>
            <a:r>
              <a:rPr lang="ru-RU" sz="2000" dirty="0" err="1">
                <a:solidFill>
                  <a:schemeClr val="bg1"/>
                </a:solidFill>
                <a:latin typeface="Arial Narrow" panose="020B0606020202030204" pitchFamily="34" charset="0"/>
              </a:rPr>
              <a:t>селекционно</a:t>
            </a:r>
            <a:r>
              <a:rPr lang="ru-RU" sz="2000" dirty="0">
                <a:solidFill>
                  <a:schemeClr val="bg1"/>
                </a:solidFill>
                <a:latin typeface="Arial Narrow" panose="020B0606020202030204" pitchFamily="34" charset="0"/>
              </a:rPr>
              <a:t>-семеноводческих центров предусмотрено </a:t>
            </a:r>
          </a:p>
          <a:p>
            <a:pPr algn="ctr"/>
            <a:endParaRPr lang="ru-RU" sz="1662" dirty="0"/>
          </a:p>
        </p:txBody>
      </p:sp>
    </p:spTree>
    <p:extLst>
      <p:ext uri="{BB962C8B-B14F-4D97-AF65-F5344CB8AC3E}">
        <p14:creationId xmlns:p14="http://schemas.microsoft.com/office/powerpoint/2010/main" val="41970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75" b="15869"/>
          <a:stretch/>
        </p:blipFill>
        <p:spPr>
          <a:xfrm>
            <a:off x="0" y="86267"/>
            <a:ext cx="9144000" cy="37524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374" y="297413"/>
            <a:ext cx="879289" cy="102242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3298" y="5442010"/>
            <a:ext cx="39163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Контакты: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Тел.: +7 (495) 329-51-66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е-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mail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vstisp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vstisp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org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YouTube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Наука ФНЦ Садоводства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3" t="9173" r="7475" b="9317"/>
          <a:stretch/>
        </p:blipFill>
        <p:spPr>
          <a:xfrm>
            <a:off x="7487425" y="5216228"/>
            <a:ext cx="1449238" cy="14261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32649" y="3053927"/>
            <a:ext cx="48394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</a:t>
            </a:r>
            <a:r>
              <a:rPr lang="ru-RU" sz="4800" b="1" dirty="0" smtClean="0">
                <a:solidFill>
                  <a:srgbClr val="618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500" b="1" dirty="0" smtClean="0">
                <a:solidFill>
                  <a:srgbClr val="61890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ВНИМАНИЕ!</a:t>
            </a:r>
            <a:endParaRPr lang="ru-RU" sz="4500" b="1" dirty="0">
              <a:solidFill>
                <a:srgbClr val="61890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22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68" y="1636820"/>
            <a:ext cx="3245832" cy="4845629"/>
          </a:xfrm>
          <a:prstGeom prst="rect">
            <a:avLst/>
          </a:prstGeom>
          <a:ln>
            <a:solidFill>
              <a:srgbClr val="618902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0278" y="1689903"/>
            <a:ext cx="5466477" cy="4220902"/>
          </a:xfrm>
          <a:prstGeom prst="rect">
            <a:avLst/>
          </a:prstGeom>
        </p:spPr>
      </p:pic>
      <p:sp>
        <p:nvSpPr>
          <p:cNvPr id="5" name="Пятиугольник 4"/>
          <p:cNvSpPr/>
          <p:nvPr/>
        </p:nvSpPr>
        <p:spPr>
          <a:xfrm>
            <a:off x="106969" y="402004"/>
            <a:ext cx="8604909" cy="1006249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latin typeface="Arial Narrow" panose="020B0606020202030204" pitchFamily="34" charset="0"/>
            </a:endParaRPr>
          </a:p>
          <a:p>
            <a:pPr algn="ctr"/>
            <a:r>
              <a:rPr lang="ru-RU" sz="2000" dirty="0" smtClean="0">
                <a:latin typeface="Arial Narrow" panose="020B0606020202030204" pitchFamily="34" charset="0"/>
              </a:rPr>
              <a:t>Понятие </a:t>
            </a:r>
            <a:r>
              <a:rPr lang="ru-RU" sz="2000" dirty="0">
                <a:latin typeface="Arial Narrow" panose="020B0606020202030204" pitchFamily="34" charset="0"/>
              </a:rPr>
              <a:t>(термин) </a:t>
            </a:r>
            <a:r>
              <a:rPr lang="ru-RU" sz="2000" dirty="0" err="1">
                <a:latin typeface="Arial Narrow" panose="020B0606020202030204" pitchFamily="34" charset="0"/>
              </a:rPr>
              <a:t>селекционно</a:t>
            </a:r>
            <a:r>
              <a:rPr lang="ru-RU" sz="2000" dirty="0">
                <a:latin typeface="Arial Narrow" panose="020B0606020202030204" pitchFamily="34" charset="0"/>
              </a:rPr>
              <a:t>-семеноводческий центр закреплено в Постановлении Правительства </a:t>
            </a:r>
            <a:r>
              <a:rPr lang="ru-RU" sz="2000" dirty="0" smtClean="0">
                <a:latin typeface="Arial Narrow" panose="020B0606020202030204" pitchFamily="34" charset="0"/>
              </a:rPr>
              <a:t>Российской </a:t>
            </a:r>
            <a:r>
              <a:rPr lang="ru-RU" sz="2000" dirty="0">
                <a:latin typeface="Arial Narrow" panose="020B0606020202030204" pitchFamily="34" charset="0"/>
              </a:rPr>
              <a:t>Федерации </a:t>
            </a:r>
            <a:r>
              <a:rPr lang="ru-RU" sz="2000" dirty="0" smtClean="0">
                <a:latin typeface="Arial Narrow" panose="020B0606020202030204" pitchFamily="34" charset="0"/>
              </a:rPr>
              <a:t>от </a:t>
            </a:r>
            <a:r>
              <a:rPr lang="ru-RU" sz="2000" dirty="0">
                <a:latin typeface="Arial Narrow" panose="020B0606020202030204" pitchFamily="34" charset="0"/>
              </a:rPr>
              <a:t>24 ноября 2018 г. №1413</a:t>
            </a:r>
          </a:p>
          <a:p>
            <a:pPr algn="ctr"/>
            <a:endParaRPr lang="ru-RU" sz="1662" dirty="0"/>
          </a:p>
        </p:txBody>
      </p:sp>
    </p:spTree>
    <p:extLst>
      <p:ext uri="{BB962C8B-B14F-4D97-AF65-F5344CB8AC3E}">
        <p14:creationId xmlns:p14="http://schemas.microsoft.com/office/powerpoint/2010/main" val="391165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33" y="354957"/>
            <a:ext cx="8792871" cy="615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61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4559" t="8847" r="51902" b="3614"/>
          <a:stretch/>
        </p:blipFill>
        <p:spPr>
          <a:xfrm>
            <a:off x="191784" y="1361873"/>
            <a:ext cx="1641638" cy="2400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4515" t="8734" r="52068" b="5415"/>
          <a:stretch/>
        </p:blipFill>
        <p:spPr>
          <a:xfrm>
            <a:off x="1121882" y="2402933"/>
            <a:ext cx="1617537" cy="2223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24515" t="9748" r="51941" b="3952"/>
          <a:stretch/>
        </p:blipFill>
        <p:spPr>
          <a:xfrm>
            <a:off x="244261" y="3701030"/>
            <a:ext cx="1656447" cy="2276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19831" t="24824" r="47004" b="13966"/>
          <a:stretch/>
        </p:blipFill>
        <p:spPr>
          <a:xfrm>
            <a:off x="610966" y="5299290"/>
            <a:ext cx="1960990" cy="1357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5397A6D-F0F8-4CF3-85A0-3B54BA00BB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81" y="220118"/>
            <a:ext cx="2966124" cy="942985"/>
          </a:xfrm>
          <a:prstGeom prst="rect">
            <a:avLst/>
          </a:prstGeom>
          <a:ln>
            <a:solidFill>
              <a:srgbClr val="618902"/>
            </a:solidFill>
          </a:ln>
        </p:spPr>
      </p:pic>
      <p:sp>
        <p:nvSpPr>
          <p:cNvPr id="11" name="Пятиугольник 10"/>
          <p:cNvSpPr/>
          <p:nvPr/>
        </p:nvSpPr>
        <p:spPr>
          <a:xfrm>
            <a:off x="3138399" y="185935"/>
            <a:ext cx="5861756" cy="1030228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 smtClean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рамках реализации Указа Президента Российской Федерации от  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21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июля 2016 г. </a:t>
            </a:r>
            <a:endParaRPr lang="ru-RU" sz="1200" b="1" dirty="0" smtClean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№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350 «О мерах по реализации государственной научно-технической политики в интересах развития сельского хозяйства» (национальный проект «Наука и университеты») в 2021 г. на базе ФНЦ Садоводства создан </a:t>
            </a:r>
            <a:r>
              <a:rPr lang="ru-RU" sz="1200" b="1" dirty="0" err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селекционно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-семеноводческий центр в области плодовых и ягодных культур.</a:t>
            </a:r>
            <a:endParaRPr lang="ru-RU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ctr"/>
            <a:endParaRPr lang="ru-RU" sz="1662" dirty="0"/>
          </a:p>
        </p:txBody>
      </p:sp>
      <p:sp>
        <p:nvSpPr>
          <p:cNvPr id="12" name="Шеврон 11"/>
          <p:cNvSpPr/>
          <p:nvPr/>
        </p:nvSpPr>
        <p:spPr>
          <a:xfrm>
            <a:off x="3100646" y="1478782"/>
            <a:ext cx="5872222" cy="1219830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>
                <a:solidFill>
                  <a:srgbClr val="61890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Стратегическая цель – </a:t>
            </a:r>
            <a:r>
              <a:rPr lang="ru-RU" sz="1400" dirty="0">
                <a:solidFill>
                  <a:srgbClr val="61890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создание перспективного научно-технологического задела и разработка эффективных технологий для обеспечения модернизации и ускоренного развития садоводства и </a:t>
            </a:r>
            <a:r>
              <a:rPr lang="ru-RU" sz="1400" dirty="0" err="1">
                <a:solidFill>
                  <a:srgbClr val="61890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питомниководства</a:t>
            </a:r>
            <a:r>
              <a:rPr lang="ru-RU" sz="1400" dirty="0">
                <a:solidFill>
                  <a:srgbClr val="61890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на основе консолидации интеллектуальных ресурсов и научной инфраструктуры.</a:t>
            </a:r>
          </a:p>
        </p:txBody>
      </p:sp>
      <p:sp>
        <p:nvSpPr>
          <p:cNvPr id="13" name="Шеврон 12"/>
          <p:cNvSpPr/>
          <p:nvPr/>
        </p:nvSpPr>
        <p:spPr>
          <a:xfrm>
            <a:off x="3090180" y="2924129"/>
            <a:ext cx="5872222" cy="1019534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>
                <a:solidFill>
                  <a:srgbClr val="61890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Экономическая цель – </a:t>
            </a:r>
            <a:r>
              <a:rPr lang="ru-RU" sz="1400" dirty="0">
                <a:solidFill>
                  <a:srgbClr val="61890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обеспечение производство посадочного материала высших категорий качества для закладки маточных насаждений на территории Российской Федерации.</a:t>
            </a:r>
            <a:endParaRPr lang="ru-RU" sz="1400" dirty="0">
              <a:solidFill>
                <a:srgbClr val="618902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Шеврон 13"/>
          <p:cNvSpPr/>
          <p:nvPr/>
        </p:nvSpPr>
        <p:spPr>
          <a:xfrm>
            <a:off x="3100646" y="4058541"/>
            <a:ext cx="5861756" cy="1136282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>
                <a:solidFill>
                  <a:srgbClr val="61890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На реализацию проекта получен грант </a:t>
            </a:r>
            <a:r>
              <a:rPr lang="ru-RU" sz="1400" dirty="0" err="1">
                <a:solidFill>
                  <a:srgbClr val="61890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Минобрнауки</a:t>
            </a:r>
            <a:r>
              <a:rPr lang="ru-RU" sz="1400" dirty="0">
                <a:solidFill>
                  <a:srgbClr val="61890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России в форме субсидий из федерального бюджета в целях создания и внедрения в агропромышленный комплекс современных технологий на основе собственных разработок. </a:t>
            </a:r>
          </a:p>
        </p:txBody>
      </p:sp>
      <p:sp>
        <p:nvSpPr>
          <p:cNvPr id="15" name="Шеврон 14"/>
          <p:cNvSpPr/>
          <p:nvPr/>
        </p:nvSpPr>
        <p:spPr>
          <a:xfrm>
            <a:off x="3138399" y="5424579"/>
            <a:ext cx="5786251" cy="1106645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>
                <a:solidFill>
                  <a:srgbClr val="61890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План-график реализации мероприятий, соответствующих программе создания и развития центра выполнялся в 4 этапа (с 2021 по 2024 гг.)</a:t>
            </a:r>
          </a:p>
        </p:txBody>
      </p:sp>
    </p:spTree>
    <p:extLst>
      <p:ext uri="{BB962C8B-B14F-4D97-AF65-F5344CB8AC3E}">
        <p14:creationId xmlns:p14="http://schemas.microsoft.com/office/powerpoint/2010/main" val="380954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5837D3-D50B-4886-AB8B-DEFDE5B58D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9279"/>
            <a:ext cx="9116613" cy="5326284"/>
          </a:xfrm>
          <a:prstGeom prst="rect">
            <a:avLst/>
          </a:prstGeom>
          <a:ln w="12700">
            <a:solidFill>
              <a:srgbClr val="618902"/>
            </a:solidFill>
          </a:ln>
        </p:spPr>
      </p:pic>
      <p:sp>
        <p:nvSpPr>
          <p:cNvPr id="5" name="Пятиугольник 4"/>
          <p:cNvSpPr/>
          <p:nvPr/>
        </p:nvSpPr>
        <p:spPr>
          <a:xfrm>
            <a:off x="767787" y="101054"/>
            <a:ext cx="8182211" cy="805630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itchFamily="18" charset="0"/>
              </a:rPr>
              <a:t>Подразделения </a:t>
            </a:r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  <a:cs typeface="Times New Roman" pitchFamily="18" charset="0"/>
              </a:rPr>
              <a:t>ФГБНУ ФНЦ Садоводства, </a:t>
            </a:r>
            <a:endParaRPr lang="ru-RU" sz="1600" b="1" dirty="0" smtClean="0">
              <a:solidFill>
                <a:schemeClr val="bg1"/>
              </a:solidFill>
              <a:latin typeface="Arial Narrow" panose="020B0606020202030204" pitchFamily="34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itchFamily="18" charset="0"/>
              </a:rPr>
              <a:t>участвующие </a:t>
            </a:r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  <a:cs typeface="Times New Roman" pitchFamily="18" charset="0"/>
              </a:rPr>
              <a:t>в реализации программы </a:t>
            </a:r>
            <a:r>
              <a:rPr lang="ru-RU" sz="1600" b="1" dirty="0" err="1">
                <a:solidFill>
                  <a:schemeClr val="bg1"/>
                </a:solidFill>
                <a:latin typeface="Arial Narrow" panose="020B0606020202030204" pitchFamily="34" charset="0"/>
                <a:cs typeface="Times New Roman" pitchFamily="18" charset="0"/>
              </a:rPr>
              <a:t>селекционно</a:t>
            </a:r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  <a:cs typeface="Times New Roman" pitchFamily="18" charset="0"/>
              </a:rPr>
              <a:t>-семеноводческого центра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51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65010351-781D-4202-A733-A17B38DBB2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258664"/>
              </p:ext>
            </p:extLst>
          </p:nvPr>
        </p:nvGraphicFramePr>
        <p:xfrm>
          <a:off x="142843" y="664943"/>
          <a:ext cx="9001157" cy="23497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119">
                  <a:extLst>
                    <a:ext uri="{9D8B030D-6E8A-4147-A177-3AD203B41FA5}">
                      <a16:colId xmlns:a16="http://schemas.microsoft.com/office/drawing/2014/main" val="2365635166"/>
                    </a:ext>
                  </a:extLst>
                </a:gridCol>
                <a:gridCol w="1584209">
                  <a:extLst>
                    <a:ext uri="{9D8B030D-6E8A-4147-A177-3AD203B41FA5}">
                      <a16:colId xmlns:a16="http://schemas.microsoft.com/office/drawing/2014/main" val="776074221"/>
                    </a:ext>
                  </a:extLst>
                </a:gridCol>
                <a:gridCol w="4536633">
                  <a:extLst>
                    <a:ext uri="{9D8B030D-6E8A-4147-A177-3AD203B41FA5}">
                      <a16:colId xmlns:a16="http://schemas.microsoft.com/office/drawing/2014/main" val="1692235981"/>
                    </a:ext>
                  </a:extLst>
                </a:gridCol>
                <a:gridCol w="1728196">
                  <a:extLst>
                    <a:ext uri="{9D8B030D-6E8A-4147-A177-3AD203B41FA5}">
                      <a16:colId xmlns:a16="http://schemas.microsoft.com/office/drawing/2014/main" val="3882124495"/>
                    </a:ext>
                  </a:extLst>
                </a:gridCol>
              </a:tblGrid>
              <a:tr h="283732"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327" marR="68327" marT="34163" marB="3416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327" marR="68327" marT="34163" marB="3416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Создано: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327" marR="68327" marT="34163" marB="3416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68327" marR="68327" marT="34163" marB="34163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7391249"/>
                  </a:ext>
                </a:extLst>
              </a:tr>
              <a:tr h="2037593"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endParaRPr lang="ru-RU" sz="14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endParaRPr lang="ru-RU" sz="14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2021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–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2024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гг.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Общая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сумма </a:t>
                      </a:r>
                    </a:p>
                    <a:p>
                      <a:pPr algn="l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194,9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млн руб. </a:t>
                      </a:r>
                    </a:p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8327" marR="68327" marT="34163" marB="34163">
                    <a:lnL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endParaRPr lang="ru-RU" sz="1400" b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endParaRPr lang="ru-RU" sz="1400" b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Грант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– 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109,0 млн руб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.</a:t>
                      </a:r>
                    </a:p>
                    <a:p>
                      <a:pPr algn="l"/>
                      <a:endParaRPr lang="ru-RU" sz="1400" b="1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r>
                        <a:rPr lang="ru-RU" sz="1400" b="1" dirty="0" err="1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Внебюджет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– 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85,9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млн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руб.</a:t>
                      </a:r>
                    </a:p>
                    <a:p>
                      <a:pPr algn="l"/>
                      <a:endParaRPr lang="ru-RU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8327" marR="68327" marT="34163" marB="34163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сорт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малины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(получен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патент)</a:t>
                      </a: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сорт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земляники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садовой 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(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передан на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Государственное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сортоиспытание)</a:t>
                      </a:r>
                    </a:p>
                    <a:p>
                      <a:pPr algn="l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 сорт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смородины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чёрной  (передан на Государственное сортоиспытание)</a:t>
                      </a:r>
                    </a:p>
                    <a:p>
                      <a:pPr algn="l"/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 сорт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малины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(подготовка документов для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государственного испытания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1 сорт з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емляники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садовой (подготовка документов для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государственного испытания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)</a:t>
                      </a:r>
                    </a:p>
                  </a:txBody>
                  <a:tcPr marL="68327" marR="68327" marT="34163" marB="34163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400" b="0" dirty="0" smtClean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endParaRPr lang="ru-RU" sz="14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endParaRPr lang="ru-RU" sz="14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l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2021 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г. – 0,7 га</a:t>
                      </a:r>
                    </a:p>
                    <a:p>
                      <a:pPr algn="l"/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202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г. – 3,5 га</a:t>
                      </a:r>
                    </a:p>
                    <a:p>
                      <a:pPr marL="0" marR="0" lvl="0" indent="0" algn="l" defTabSz="6857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202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3</a:t>
                      </a: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г. – 4,9 га</a:t>
                      </a:r>
                    </a:p>
                    <a:p>
                      <a:pPr marL="0" marR="0" lvl="0" indent="0" algn="l" defTabSz="6857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202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4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г. –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5,0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га</a:t>
                      </a:r>
                    </a:p>
                  </a:txBody>
                  <a:tcPr marL="68327" marR="68327" marT="34163" marB="34163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5930375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00D349D7-BED8-4713-A44F-A7F5839BC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936264"/>
              </p:ext>
            </p:extLst>
          </p:nvPr>
        </p:nvGraphicFramePr>
        <p:xfrm>
          <a:off x="115747" y="3887369"/>
          <a:ext cx="8921111" cy="22933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4722">
                  <a:extLst>
                    <a:ext uri="{9D8B030D-6E8A-4147-A177-3AD203B41FA5}">
                      <a16:colId xmlns:a16="http://schemas.microsoft.com/office/drawing/2014/main" val="3786290067"/>
                    </a:ext>
                  </a:extLst>
                </a:gridCol>
                <a:gridCol w="3597222">
                  <a:extLst>
                    <a:ext uri="{9D8B030D-6E8A-4147-A177-3AD203B41FA5}">
                      <a16:colId xmlns:a16="http://schemas.microsoft.com/office/drawing/2014/main" val="3698435116"/>
                    </a:ext>
                  </a:extLst>
                </a:gridCol>
                <a:gridCol w="3669167">
                  <a:extLst>
                    <a:ext uri="{9D8B030D-6E8A-4147-A177-3AD203B41FA5}">
                      <a16:colId xmlns:a16="http://schemas.microsoft.com/office/drawing/2014/main" val="417232063"/>
                    </a:ext>
                  </a:extLst>
                </a:gridCol>
              </a:tblGrid>
              <a:tr h="1957846"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Яблоня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, груша, вишня, слива, черешня, малина,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смородина, земляника садовая, земклуника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algn="ctr"/>
                      <a:endParaRPr lang="ru-RU" sz="17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sz="1700" dirty="0">
                        <a:solidFill>
                          <a:schemeClr val="tx1"/>
                        </a:solidFill>
                      </a:endParaRPr>
                    </a:p>
                  </a:txBody>
                  <a:tcPr marL="68327" marR="68327" marT="34163" marB="34163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AutoNum type="arabicPeriod"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Устойчивость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к биотическим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и абиотическим факторам</a:t>
                      </a:r>
                    </a:p>
                    <a:p>
                      <a:pPr marL="228600" indent="-228600" algn="l">
                        <a:buAutoNum type="arabicPeriod"/>
                      </a:pP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Высокая </a:t>
                      </a:r>
                      <a:r>
                        <a:rPr lang="ru-RU" sz="1400" b="1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продуктивность</a:t>
                      </a:r>
                    </a:p>
                    <a:p>
                      <a:pPr marL="228600" indent="-228600" algn="l">
                        <a:buAutoNum type="arabicPeriod"/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Для промышленного возделывания 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и механизированной уборки урожая</a:t>
                      </a:r>
                    </a:p>
                    <a:p>
                      <a:pPr marL="228600" indent="-228600" algn="l">
                        <a:buAutoNum type="arabicPeriod"/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Высокие вкусовые качества 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и содержание биологически активных 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веществ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8327" marR="68327" marT="34163" marB="34163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 algn="l">
                        <a:buAutoNum type="arabicPeriod"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Сорта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400" b="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малины, смородины черной, земляники садовой для промышленного возделывания</a:t>
                      </a:r>
                    </a:p>
                    <a:p>
                      <a:pPr marL="228600" indent="-228600" algn="l">
                        <a:buAutoNum type="arabicPeriod"/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Тиражирование</a:t>
                      </a:r>
                      <a:r>
                        <a:rPr lang="ru-RU" sz="1400" b="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базисного посадочного материала для закладки маточников</a:t>
                      </a:r>
                    </a:p>
                    <a:p>
                      <a:pPr marL="228600" indent="-228600" algn="l">
                        <a:buAutoNum type="arabicPeriod"/>
                      </a:pPr>
                      <a:r>
                        <a:rPr lang="ru-RU" sz="1400" b="1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Интенсивные и экологически безопасные технологии </a:t>
                      </a:r>
                      <a:r>
                        <a:rPr lang="ru-RU" sz="1400" b="0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возделывания плодовых и ягодных культур. 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8327" marR="68327" marT="34163" marB="34163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989642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667574" y="6297455"/>
            <a:ext cx="5929354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15 </a:t>
            </a:r>
            <a:r>
              <a:rPr lang="ru-RU" b="1" dirty="0" smtClean="0">
                <a:latin typeface="Arial Narrow" panose="020B0606020202030204" pitchFamily="34" charset="0"/>
              </a:rPr>
              <a:t>бизнес-партнеров </a:t>
            </a:r>
            <a:r>
              <a:rPr lang="ru-RU" dirty="0" smtClean="0">
                <a:latin typeface="Arial Narrow" panose="020B0606020202030204" pitchFamily="34" charset="0"/>
              </a:rPr>
              <a:t>по России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13" name="Picture 12" descr="Знак рубля">
            <a:extLst>
              <a:ext uri="{FF2B5EF4-FFF2-40B4-BE49-F238E27FC236}">
                <a16:creationId xmlns:a16="http://schemas.microsoft.com/office/drawing/2014/main" id="{F7FB257C-F652-4619-BB89-C221DE415F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93" t="6626" r="20427" b="7182"/>
          <a:stretch>
            <a:fillRect/>
          </a:stretch>
        </p:blipFill>
        <p:spPr bwMode="auto">
          <a:xfrm>
            <a:off x="880374" y="782175"/>
            <a:ext cx="857256" cy="85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52C4A31-372A-4F5E-989A-74CC58D460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242" y="745901"/>
            <a:ext cx="875196" cy="875196"/>
          </a:xfrm>
          <a:prstGeom prst="rect">
            <a:avLst/>
          </a:prstGeom>
        </p:spPr>
      </p:pic>
      <p:pic>
        <p:nvPicPr>
          <p:cNvPr id="15" name="Picture 2" descr="https://avatars.mds.yandex.net/i?id=af088d45ae0cd9a712e48ba5243e49405e80901c0f42e104-4484124-images-thumbs&amp;n=13">
            <a:extLst>
              <a:ext uri="{FF2B5EF4-FFF2-40B4-BE49-F238E27FC236}">
                <a16:creationId xmlns:a16="http://schemas.microsoft.com/office/drawing/2014/main" id="{F48E7962-433B-4C56-87D4-74B7C49E2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437" y="596794"/>
            <a:ext cx="988421" cy="890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ятиугольник 9"/>
          <p:cNvSpPr/>
          <p:nvPr/>
        </p:nvSpPr>
        <p:spPr>
          <a:xfrm>
            <a:off x="348643" y="50955"/>
            <a:ext cx="8688215" cy="441794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</a:rPr>
              <a:t>Характеристика </a:t>
            </a:r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 научная продукция ССЦ</a:t>
            </a:r>
            <a:endParaRPr lang="ru-RU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5316638" y="3476865"/>
            <a:ext cx="3720220" cy="410504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618902"/>
                </a:solidFill>
              </a:rPr>
              <a:t>РАЗРАБАТЫВАЕМЫЕ </a:t>
            </a:r>
            <a:r>
              <a:rPr lang="ru-RU" sz="1600" b="1" dirty="0">
                <a:solidFill>
                  <a:srgbClr val="618902"/>
                </a:solidFill>
              </a:rPr>
              <a:t>ПРОДУКТЫ</a:t>
            </a:r>
          </a:p>
          <a:p>
            <a:pPr algn="ctr"/>
            <a:endParaRPr lang="ru-RU" sz="1662" dirty="0"/>
          </a:p>
        </p:txBody>
      </p:sp>
      <p:sp>
        <p:nvSpPr>
          <p:cNvPr id="17" name="Пятиугольник 16"/>
          <p:cNvSpPr/>
          <p:nvPr/>
        </p:nvSpPr>
        <p:spPr>
          <a:xfrm>
            <a:off x="1639747" y="3476866"/>
            <a:ext cx="3892953" cy="410504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НАПРАВЛЕНИЕ </a:t>
            </a:r>
            <a:r>
              <a:rPr lang="ru-RU" sz="1600" b="1" dirty="0">
                <a:solidFill>
                  <a:schemeClr val="bg1"/>
                </a:solidFill>
              </a:rPr>
              <a:t>СЕЛЕКЦИИ</a:t>
            </a:r>
          </a:p>
          <a:p>
            <a:pPr algn="ctr"/>
            <a:endParaRPr lang="ru-RU" sz="1662" dirty="0"/>
          </a:p>
        </p:txBody>
      </p:sp>
      <p:sp>
        <p:nvSpPr>
          <p:cNvPr id="18" name="Шеврон 17"/>
          <p:cNvSpPr/>
          <p:nvPr/>
        </p:nvSpPr>
        <p:spPr>
          <a:xfrm>
            <a:off x="0" y="3476865"/>
            <a:ext cx="1917539" cy="410504"/>
          </a:xfrm>
          <a:prstGeom prst="chevron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618902"/>
                </a:solidFill>
              </a:rPr>
              <a:t>КУЛЬТУРА</a:t>
            </a:r>
            <a:endParaRPr lang="ru-RU" sz="1600" b="1" dirty="0">
              <a:solidFill>
                <a:srgbClr val="618902"/>
              </a:solidFill>
            </a:endParaRPr>
          </a:p>
          <a:p>
            <a:pPr algn="ctr"/>
            <a:endParaRPr lang="ru-RU" sz="1662" dirty="0"/>
          </a:p>
        </p:txBody>
      </p:sp>
    </p:spTree>
    <p:extLst>
      <p:ext uri="{BB962C8B-B14F-4D97-AF65-F5344CB8AC3E}">
        <p14:creationId xmlns:p14="http://schemas.microsoft.com/office/powerpoint/2010/main" val="166541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173414"/>
              </p:ext>
            </p:extLst>
          </p:nvPr>
        </p:nvGraphicFramePr>
        <p:xfrm>
          <a:off x="246927" y="1168803"/>
          <a:ext cx="8275897" cy="44327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07689">
                  <a:extLst>
                    <a:ext uri="{9D8B030D-6E8A-4147-A177-3AD203B41FA5}">
                      <a16:colId xmlns:a16="http://schemas.microsoft.com/office/drawing/2014/main" val="4067193942"/>
                    </a:ext>
                  </a:extLst>
                </a:gridCol>
                <a:gridCol w="892455">
                  <a:extLst>
                    <a:ext uri="{9D8B030D-6E8A-4147-A177-3AD203B41FA5}">
                      <a16:colId xmlns:a16="http://schemas.microsoft.com/office/drawing/2014/main" val="1471595568"/>
                    </a:ext>
                  </a:extLst>
                </a:gridCol>
                <a:gridCol w="1122361">
                  <a:extLst>
                    <a:ext uri="{9D8B030D-6E8A-4147-A177-3AD203B41FA5}">
                      <a16:colId xmlns:a16="http://schemas.microsoft.com/office/drawing/2014/main" val="3701532687"/>
                    </a:ext>
                  </a:extLst>
                </a:gridCol>
                <a:gridCol w="953392">
                  <a:extLst>
                    <a:ext uri="{9D8B030D-6E8A-4147-A177-3AD203B41FA5}">
                      <a16:colId xmlns:a16="http://schemas.microsoft.com/office/drawing/2014/main" val="4191247822"/>
                    </a:ext>
                  </a:extLst>
                </a:gridCol>
              </a:tblGrid>
              <a:tr h="34582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</a:t>
                      </a:r>
                      <a:r>
                        <a:rPr lang="ru-RU" sz="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ru-RU" sz="8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изм</a:t>
                      </a:r>
                      <a:endParaRPr lang="ru-RU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план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факт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3857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4640555"/>
                  </a:ext>
                </a:extLst>
              </a:tr>
              <a:tr h="63210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Доля исследователей в возрасте до 39 лет в общей численности работников центра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35</a:t>
                      </a: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37,9</a:t>
                      </a:r>
                    </a:p>
                    <a:p>
                      <a:pPr marL="0" algn="ctr" defTabSz="914400" rtl="0" eaLnBrk="1" fontAlgn="b" latinLnBrk="0" hangingPunct="1">
                        <a:spcAft>
                          <a:spcPts val="0"/>
                        </a:spcAft>
                      </a:pPr>
                      <a:endParaRPr lang="ru-RU" sz="1200" kern="1200" dirty="0">
                        <a:solidFill>
                          <a:schemeClr val="dk1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8792" marR="8792" marT="8792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9298444"/>
                  </a:ext>
                </a:extLst>
              </a:tr>
              <a:tr h="562629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Число результатов интеллектуальной деятельности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ед.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459577"/>
                  </a:ext>
                </a:extLst>
              </a:tr>
              <a:tr h="632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Число работников, прошедших обучение по повышению квалификации 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>
                        <a:solidFill>
                          <a:schemeClr val="bg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чел.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</a:rPr>
                        <a:t>14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</a:rPr>
                        <a:t>14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365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Объем производства посадочного материала плодовых и ягодных культур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тыс. шт.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6148" marR="56148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1014,8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680,2*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*по сост. на 19.08.2024 г.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96653"/>
                  </a:ext>
                </a:extLst>
              </a:tr>
              <a:tr h="230414">
                <a:tc>
                  <a:txBody>
                    <a:bodyPr/>
                    <a:lstStyle/>
                    <a:p>
                      <a:pPr marL="0" marR="0" lvl="0" indent="0" algn="l" defTabSz="6857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Объем реализации посадочного материала</a:t>
                      </a: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тыс. шт.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120,3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90,5*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*по сост. на 19.08.2024 г.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865519"/>
                  </a:ext>
                </a:extLst>
              </a:tr>
              <a:tr h="361050">
                <a:tc>
                  <a:txBody>
                    <a:bodyPr/>
                    <a:lstStyle/>
                    <a:p>
                      <a:pPr marL="0" marR="0" lvl="0" indent="0" algn="l" defTabSz="6857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Число созданных технологий на основе собственных разработок получателя гранта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56148" marR="56148" marT="0" marB="0" anchor="ctr">
                    <a:solidFill>
                      <a:srgbClr val="38572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ед.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3305" marR="63305" marT="0" marB="0" anchor="ctr"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Arial Narrow" panose="020B0606020202030204" pitchFamily="34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Arial Narrow" panose="020B0606020202030204" pitchFamily="34" charset="0"/>
                        </a:rPr>
                        <a:t>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3305" marR="63305" marT="0" marB="0" anchor="ctr">
                    <a:lnL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8572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8002"/>
                  </a:ext>
                </a:extLst>
              </a:tr>
            </a:tbl>
          </a:graphicData>
        </a:graphic>
      </p:graphicFrame>
      <p:sp>
        <p:nvSpPr>
          <p:cNvPr id="6" name="Пятиугольник 5"/>
          <p:cNvSpPr/>
          <p:nvPr/>
        </p:nvSpPr>
        <p:spPr>
          <a:xfrm>
            <a:off x="348643" y="50955"/>
            <a:ext cx="8688215" cy="441794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latin typeface="Arial Narrow" panose="020B0606020202030204" pitchFamily="34" charset="0"/>
                <a:cs typeface="Arial" panose="020B0604020202020204" pitchFamily="34" charset="0"/>
              </a:rPr>
              <a:t>Целевые показатели (индикаторы), план/факт</a:t>
            </a:r>
            <a:endParaRPr lang="ru-RU" sz="16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14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52E6F28-3E8F-4F21-A915-FD0F9981D9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" y="1167710"/>
            <a:ext cx="1170945" cy="1536699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1A0520A5-F054-4C61-B445-A64A035B30F0}"/>
              </a:ext>
            </a:extLst>
          </p:cNvPr>
          <p:cNvSpPr/>
          <p:nvPr/>
        </p:nvSpPr>
        <p:spPr>
          <a:xfrm>
            <a:off x="51725" y="2667607"/>
            <a:ext cx="1061509" cy="3265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</a:rPr>
              <a:t>Камера тепла, холода, </a:t>
            </a:r>
          </a:p>
          <a:p>
            <a:pPr algn="ctr"/>
            <a:r>
              <a:rPr lang="ru-RU" sz="761" dirty="0">
                <a:latin typeface="Arial Narrow" panose="020B0606020202030204" pitchFamily="34" charset="0"/>
              </a:rPr>
              <a:t>влаги GWS EW 1070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36BBF41-10C4-4BA2-90E9-D0AA073D49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81" r="-4359"/>
          <a:stretch/>
        </p:blipFill>
        <p:spPr>
          <a:xfrm>
            <a:off x="3148537" y="3002586"/>
            <a:ext cx="1029930" cy="177082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69606A6-0EE4-4159-91B1-6205CE47ECF0}"/>
              </a:ext>
            </a:extLst>
          </p:cNvPr>
          <p:cNvSpPr txBox="1"/>
          <p:nvPr/>
        </p:nvSpPr>
        <p:spPr>
          <a:xfrm>
            <a:off x="3117453" y="4795439"/>
            <a:ext cx="1348016" cy="326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61" dirty="0">
                <a:solidFill>
                  <a:schemeClr val="dk1"/>
                </a:solidFill>
                <a:latin typeface="Arial Narrow" panose="020B0606020202030204" pitchFamily="34" charset="0"/>
              </a:rPr>
              <a:t>Стерилизатор паровой ВК-75-01 (ТЗМОИ)</a:t>
            </a:r>
            <a:endParaRPr lang="ru-RU" sz="761" b="1" dirty="0">
              <a:latin typeface="Arial Narrow" panose="020B060602020203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088446F-15B2-49E2-8A51-C7BDD70835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" r="14987"/>
          <a:stretch/>
        </p:blipFill>
        <p:spPr>
          <a:xfrm>
            <a:off x="1329919" y="1130908"/>
            <a:ext cx="1576285" cy="153669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F511BB7-CAC2-43F8-9A52-6F0E811955D3}"/>
              </a:ext>
            </a:extLst>
          </p:cNvPr>
          <p:cNvSpPr txBox="1"/>
          <p:nvPr/>
        </p:nvSpPr>
        <p:spPr>
          <a:xfrm>
            <a:off x="1270571" y="2676086"/>
            <a:ext cx="1576285" cy="326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61" dirty="0">
                <a:solidFill>
                  <a:schemeClr val="dk1"/>
                </a:solidFill>
                <a:latin typeface="Arial Narrow" panose="020B0606020202030204" pitchFamily="34" charset="0"/>
              </a:rPr>
              <a:t>Гель-документирующая система </a:t>
            </a:r>
          </a:p>
          <a:p>
            <a:pPr algn="ctr"/>
            <a:r>
              <a:rPr lang="ru-RU" sz="761" dirty="0">
                <a:solidFill>
                  <a:schemeClr val="dk1"/>
                </a:solidFill>
                <a:latin typeface="Arial Narrow" panose="020B0606020202030204" pitchFamily="34" charset="0"/>
              </a:rPr>
              <a:t>E-Box-CX5.TS </a:t>
            </a:r>
            <a:r>
              <a:rPr lang="ru-RU" sz="761" dirty="0" err="1">
                <a:solidFill>
                  <a:schemeClr val="dk1"/>
                </a:solidFill>
                <a:latin typeface="Arial Narrow" panose="020B0606020202030204" pitchFamily="34" charset="0"/>
              </a:rPr>
              <a:t>Edge</a:t>
            </a:r>
            <a:r>
              <a:rPr lang="ru-RU" sz="761" dirty="0">
                <a:solidFill>
                  <a:schemeClr val="dk1"/>
                </a:solidFill>
                <a:latin typeface="Arial Narrow" panose="020B0606020202030204" pitchFamily="34" charset="0"/>
              </a:rPr>
              <a:t> - </a:t>
            </a:r>
            <a:r>
              <a:rPr lang="ru-RU" sz="761" dirty="0" err="1">
                <a:solidFill>
                  <a:schemeClr val="dk1"/>
                </a:solidFill>
                <a:latin typeface="Arial Narrow" panose="020B0606020202030204" pitchFamily="34" charset="0"/>
              </a:rPr>
              <a:t>PADBox</a:t>
            </a:r>
            <a:endParaRPr lang="ru-RU" sz="761" dirty="0">
              <a:latin typeface="Arial Narrow" panose="020B0606020202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6FD371-652B-4633-9911-C1197CC83B95}"/>
              </a:ext>
            </a:extLst>
          </p:cNvPr>
          <p:cNvSpPr txBox="1"/>
          <p:nvPr/>
        </p:nvSpPr>
        <p:spPr>
          <a:xfrm>
            <a:off x="3111502" y="2725506"/>
            <a:ext cx="1389157" cy="234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761" dirty="0">
                <a:solidFill>
                  <a:schemeClr val="dk1"/>
                </a:solidFill>
                <a:latin typeface="Arial Narrow" panose="020B0606020202030204" pitchFamily="34" charset="0"/>
              </a:rPr>
              <a:t>ИФА-анализатор </a:t>
            </a:r>
            <a:r>
              <a:rPr lang="ru-RU" sz="761" dirty="0" err="1">
                <a:solidFill>
                  <a:schemeClr val="dk1"/>
                </a:solidFill>
                <a:latin typeface="Arial Narrow" panose="020B0606020202030204" pitchFamily="34" charset="0"/>
              </a:rPr>
              <a:t>микропланшетный</a:t>
            </a:r>
            <a:r>
              <a:rPr lang="ru-RU" sz="761" dirty="0">
                <a:solidFill>
                  <a:schemeClr val="dk1"/>
                </a:solidFill>
                <a:latin typeface="Arial Narrow" panose="020B0606020202030204" pitchFamily="34" charset="0"/>
              </a:rPr>
              <a:t> </a:t>
            </a:r>
            <a:r>
              <a:rPr lang="ru-RU" sz="761" dirty="0" err="1">
                <a:solidFill>
                  <a:schemeClr val="dk1"/>
                </a:solidFill>
                <a:latin typeface="Arial Narrow" panose="020B0606020202030204" pitchFamily="34" charset="0"/>
              </a:rPr>
              <a:t>ридер</a:t>
            </a:r>
            <a:r>
              <a:rPr lang="ru-RU" sz="761" dirty="0">
                <a:solidFill>
                  <a:schemeClr val="dk1"/>
                </a:solidFill>
                <a:latin typeface="Arial Narrow" panose="020B0606020202030204" pitchFamily="34" charset="0"/>
              </a:rPr>
              <a:t> AMR-100</a:t>
            </a:r>
            <a:endParaRPr lang="ru-RU" sz="761" dirty="0">
              <a:latin typeface="Arial Narrow" panose="020B0606020202030204" pitchFamily="34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1FBAA14-8EEE-45D9-81B1-8A50536125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9" r="15165"/>
          <a:stretch/>
        </p:blipFill>
        <p:spPr>
          <a:xfrm>
            <a:off x="141242" y="2986144"/>
            <a:ext cx="1188677" cy="1726241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6DB5E0B-78D3-40B4-B8F4-72DF95D6D5F6}"/>
              </a:ext>
            </a:extLst>
          </p:cNvPr>
          <p:cNvSpPr txBox="1"/>
          <p:nvPr/>
        </p:nvSpPr>
        <p:spPr>
          <a:xfrm>
            <a:off x="36256" y="4746875"/>
            <a:ext cx="1187484" cy="443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61" dirty="0">
                <a:latin typeface="Arial Narrow" panose="020B0606020202030204" pitchFamily="34" charset="0"/>
              </a:rPr>
              <a:t>Бокс </a:t>
            </a:r>
            <a:r>
              <a:rPr lang="ru-RU" sz="761" dirty="0" err="1">
                <a:latin typeface="Arial Narrow" panose="020B0606020202030204" pitchFamily="34" charset="0"/>
              </a:rPr>
              <a:t>абактериальной</a:t>
            </a:r>
            <a:r>
              <a:rPr lang="ru-RU" sz="761" dirty="0">
                <a:latin typeface="Arial Narrow" panose="020B0606020202030204" pitchFamily="34" charset="0"/>
              </a:rPr>
              <a:t> воздушной среды БАВнп-01-"Ламинар-С" - 1,2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5DBDAF5-09AA-4987-8249-3710B12170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598" y="3019744"/>
            <a:ext cx="1430197" cy="173111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5881268-A4A0-4779-AC2E-F98E1E195E35}"/>
              </a:ext>
            </a:extLst>
          </p:cNvPr>
          <p:cNvSpPr txBox="1"/>
          <p:nvPr/>
        </p:nvSpPr>
        <p:spPr>
          <a:xfrm>
            <a:off x="1625588" y="4795439"/>
            <a:ext cx="1154483" cy="2094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61" dirty="0">
                <a:latin typeface="Arial Narrow" panose="020B0606020202030204" pitchFamily="34" charset="0"/>
              </a:rPr>
              <a:t>Центрифуга  </a:t>
            </a:r>
            <a:r>
              <a:rPr lang="ru-RU" sz="761" dirty="0" err="1">
                <a:latin typeface="Arial Narrow" panose="020B0606020202030204" pitchFamily="34" charset="0"/>
              </a:rPr>
              <a:t>MicroCL</a:t>
            </a:r>
            <a:r>
              <a:rPr lang="ru-RU" sz="761" dirty="0">
                <a:latin typeface="Arial Narrow" panose="020B0606020202030204" pitchFamily="34" charset="0"/>
              </a:rPr>
              <a:t> 21R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64911E04-916E-4D5F-BA74-0F5E9088A18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68" t="11444" r="18481" b="10468"/>
          <a:stretch/>
        </p:blipFill>
        <p:spPr>
          <a:xfrm rot="5400000">
            <a:off x="205688" y="5028652"/>
            <a:ext cx="1362357" cy="1674396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C3CB7FF-1DC3-4AA4-99E4-F0EC0F54F793}"/>
              </a:ext>
            </a:extLst>
          </p:cNvPr>
          <p:cNvSpPr/>
          <p:nvPr/>
        </p:nvSpPr>
        <p:spPr>
          <a:xfrm>
            <a:off x="-15194" y="6595038"/>
            <a:ext cx="1744059" cy="1170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  <a:cs typeface="Times New Roman" panose="02020603050405020304" pitchFamily="18" charset="0"/>
              </a:rPr>
              <a:t>Центрифуга лабораторная с охлаждением</a:t>
            </a:r>
            <a:endParaRPr lang="ru-RU" sz="761" dirty="0"/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76724A74-A997-4B08-8567-0C0F7F11936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7" t="313" r="10940" b="23485"/>
          <a:stretch/>
        </p:blipFill>
        <p:spPr>
          <a:xfrm rot="5400000">
            <a:off x="1767463" y="5211686"/>
            <a:ext cx="1361236" cy="1326840"/>
          </a:xfrm>
          <a:prstGeom prst="rect">
            <a:avLst/>
          </a:prstGeom>
        </p:spPr>
      </p:pic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C87116B-A2DC-4C93-A02D-A700A1EFA6A2}"/>
              </a:ext>
            </a:extLst>
          </p:cNvPr>
          <p:cNvSpPr/>
          <p:nvPr/>
        </p:nvSpPr>
        <p:spPr>
          <a:xfrm>
            <a:off x="1896981" y="6585786"/>
            <a:ext cx="1102200" cy="2341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  <a:cs typeface="Times New Roman" panose="02020603050405020304" pitchFamily="18" charset="0"/>
              </a:rPr>
              <a:t>Насос перистальтический </a:t>
            </a:r>
          </a:p>
          <a:p>
            <a:pPr algn="ctr"/>
            <a:r>
              <a:rPr lang="ru-RU" sz="761" dirty="0">
                <a:latin typeface="Arial Narrow" panose="020B0606020202030204" pitchFamily="34" charset="0"/>
                <a:cs typeface="Times New Roman" panose="02020603050405020304" pitchFamily="18" charset="0"/>
              </a:rPr>
              <a:t>лабораторный </a:t>
            </a:r>
            <a:endParaRPr lang="ru-RU" sz="761" dirty="0"/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B1D57B75-EFF9-4F5C-BB86-A7556C1898D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81110" y="5223205"/>
            <a:ext cx="1246091" cy="1332519"/>
          </a:xfrm>
          <a:prstGeom prst="rect">
            <a:avLst/>
          </a:prstGeom>
        </p:spPr>
      </p:pic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D31A517-D5C1-4896-8EDD-CE8E32503ED3}"/>
              </a:ext>
            </a:extLst>
          </p:cNvPr>
          <p:cNvSpPr/>
          <p:nvPr/>
        </p:nvSpPr>
        <p:spPr>
          <a:xfrm>
            <a:off x="3363808" y="6567263"/>
            <a:ext cx="1063394" cy="209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61" dirty="0">
                <a:latin typeface="Arial Narrow" panose="020B0606020202030204" pitchFamily="34" charset="0"/>
                <a:cs typeface="Times New Roman" panose="02020603050405020304" pitchFamily="18" charset="0"/>
              </a:rPr>
              <a:t>Спектрофотометр</a:t>
            </a:r>
            <a:endParaRPr lang="ru-RU" sz="76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25F796-491C-4099-8C67-935DEB49EF0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646" y="1126308"/>
            <a:ext cx="1197556" cy="1549778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DA02AB8A-078F-43AE-A9D0-3A52A522F19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43" t="18850" r="7635" b="16571"/>
          <a:stretch/>
        </p:blipFill>
        <p:spPr>
          <a:xfrm rot="5400000">
            <a:off x="7910947" y="3896221"/>
            <a:ext cx="1367445" cy="1057624"/>
          </a:xfrm>
          <a:prstGeom prst="rect">
            <a:avLst/>
          </a:prstGeom>
        </p:spPr>
      </p:pic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526B8779-C44D-4BDE-B512-6F690E1192B2}"/>
              </a:ext>
            </a:extLst>
          </p:cNvPr>
          <p:cNvSpPr/>
          <p:nvPr/>
        </p:nvSpPr>
        <p:spPr>
          <a:xfrm>
            <a:off x="8246327" y="5133940"/>
            <a:ext cx="732573" cy="1086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706" dirty="0">
                <a:latin typeface="Arial Narrow" panose="020B0606020202030204" pitchFamily="34" charset="0"/>
                <a:cs typeface="Times New Roman" panose="02020603050405020304" pitchFamily="18" charset="0"/>
              </a:rPr>
              <a:t>Весы лабораторные </a:t>
            </a:r>
            <a:endParaRPr lang="ru-RU" sz="706" dirty="0"/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930064B7-BFA6-4575-B47D-536CC7C0596E}"/>
              </a:ext>
            </a:extLst>
          </p:cNvPr>
          <p:cNvSpPr/>
          <p:nvPr/>
        </p:nvSpPr>
        <p:spPr>
          <a:xfrm>
            <a:off x="6834213" y="5133940"/>
            <a:ext cx="1090018" cy="1086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706" dirty="0">
                <a:latin typeface="Arial Narrow" panose="020B0606020202030204" pitchFamily="34" charset="0"/>
                <a:cs typeface="Times New Roman" panose="02020603050405020304" pitchFamily="18" charset="0"/>
              </a:rPr>
              <a:t>Климатическая камера </a:t>
            </a:r>
            <a:endParaRPr lang="ru-RU" sz="706" dirty="0"/>
          </a:p>
        </p:txBody>
      </p:sp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08480DED-F5C9-43E1-95CC-F36EDD5EC1A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1" r="9800"/>
          <a:stretch/>
        </p:blipFill>
        <p:spPr>
          <a:xfrm rot="5400000">
            <a:off x="7754039" y="5279528"/>
            <a:ext cx="1158420" cy="1250669"/>
          </a:xfrm>
          <a:prstGeom prst="rect">
            <a:avLst/>
          </a:prstGeom>
        </p:spPr>
      </p:pic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53D18744-87EF-408A-82FB-86DD4BFA2CF0}"/>
              </a:ext>
            </a:extLst>
          </p:cNvPr>
          <p:cNvSpPr/>
          <p:nvPr/>
        </p:nvSpPr>
        <p:spPr>
          <a:xfrm>
            <a:off x="7791038" y="6527244"/>
            <a:ext cx="1050066" cy="1170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761" dirty="0">
                <a:latin typeface="Arial Narrow" panose="020B0606020202030204" pitchFamily="34" charset="0"/>
                <a:cs typeface="Times New Roman" panose="02020603050405020304" pitchFamily="18" charset="0"/>
              </a:rPr>
              <a:t>Сушилка лиофильная </a:t>
            </a:r>
            <a:endParaRPr lang="ru-RU" sz="761" dirty="0"/>
          </a:p>
        </p:txBody>
      </p:sp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3FD09F65-59B7-4A8D-BA54-61F38B6D67D3}"/>
              </a:ext>
            </a:extLst>
          </p:cNvPr>
          <p:cNvSpPr/>
          <p:nvPr/>
        </p:nvSpPr>
        <p:spPr>
          <a:xfrm>
            <a:off x="4578913" y="5124507"/>
            <a:ext cx="1070543" cy="1086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706" dirty="0">
                <a:latin typeface="Arial Narrow" panose="020B0606020202030204" pitchFamily="34" charset="0"/>
                <a:cs typeface="Times New Roman" panose="02020603050405020304" pitchFamily="18" charset="0"/>
              </a:rPr>
              <a:t>Ванна ультразвуковая Сапфир </a:t>
            </a:r>
            <a:endParaRPr lang="ru-RU" sz="706" dirty="0"/>
          </a:p>
        </p:txBody>
      </p:sp>
      <p:pic>
        <p:nvPicPr>
          <p:cNvPr id="67" name="Рисунок 66"/>
          <p:cNvPicPr>
            <a:picLocks noChangeAspect="1"/>
          </p:cNvPicPr>
          <p:nvPr/>
        </p:nvPicPr>
        <p:blipFill rotWithShape="1">
          <a:blip r:embed="rId13"/>
          <a:srcRect l="4080" t="16378" r="3568" b="9568"/>
          <a:stretch/>
        </p:blipFill>
        <p:spPr>
          <a:xfrm>
            <a:off x="6727545" y="3745328"/>
            <a:ext cx="1275226" cy="1363429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F869DB97-3254-48BB-B421-01E9AC367395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9" r="7079" b="30192"/>
          <a:stretch/>
        </p:blipFill>
        <p:spPr>
          <a:xfrm>
            <a:off x="4535078" y="5316705"/>
            <a:ext cx="2875431" cy="1139057"/>
          </a:xfrm>
          <a:prstGeom prst="rect">
            <a:avLst/>
          </a:prstGeom>
        </p:spPr>
      </p:pic>
      <p:sp>
        <p:nvSpPr>
          <p:cNvPr id="69" name="Прямоугольник 68">
            <a:extLst>
              <a:ext uri="{FF2B5EF4-FFF2-40B4-BE49-F238E27FC236}">
                <a16:creationId xmlns:a16="http://schemas.microsoft.com/office/drawing/2014/main" id="{E8DF0E4C-B069-4DD8-BB46-D368998DD7D4}"/>
              </a:ext>
            </a:extLst>
          </p:cNvPr>
          <p:cNvSpPr/>
          <p:nvPr/>
        </p:nvSpPr>
        <p:spPr>
          <a:xfrm>
            <a:off x="5110342" y="6470717"/>
            <a:ext cx="985847" cy="11708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761" dirty="0" err="1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Фитолампы</a:t>
            </a:r>
            <a:r>
              <a:rPr lang="ru-RU" sz="761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растений </a:t>
            </a:r>
            <a:endParaRPr lang="ru-RU" sz="761" dirty="0"/>
          </a:p>
        </p:txBody>
      </p:sp>
      <p:sp>
        <p:nvSpPr>
          <p:cNvPr id="70" name="Прямоугольник 69">
            <a:extLst>
              <a:ext uri="{FF2B5EF4-FFF2-40B4-BE49-F238E27FC236}">
                <a16:creationId xmlns:a16="http://schemas.microsoft.com/office/drawing/2014/main" id="{3BCD0F24-89BD-4697-A886-0026B551D920}"/>
              </a:ext>
            </a:extLst>
          </p:cNvPr>
          <p:cNvSpPr/>
          <p:nvPr/>
        </p:nvSpPr>
        <p:spPr>
          <a:xfrm>
            <a:off x="5741362" y="5135399"/>
            <a:ext cx="918521" cy="116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>
              <a:lnSpc>
                <a:spcPct val="107000"/>
              </a:lnSpc>
              <a:defRPr/>
            </a:pPr>
            <a:r>
              <a:rPr lang="ru-RU" sz="706" dirty="0"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Стол-мойка лабораторная</a:t>
            </a:r>
            <a:endParaRPr lang="ru-RU" sz="706" dirty="0"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id="{B31FECDB-D28B-4B61-8691-AF285465F1FF}"/>
              </a:ext>
            </a:extLst>
          </p:cNvPr>
          <p:cNvSpPr/>
          <p:nvPr/>
        </p:nvSpPr>
        <p:spPr>
          <a:xfrm>
            <a:off x="4744312" y="1936060"/>
            <a:ext cx="511358" cy="1086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706" dirty="0">
                <a:latin typeface="Arial Narrow" panose="020B0606020202030204" pitchFamily="34" charset="0"/>
                <a:cs typeface="Times New Roman" panose="02020603050405020304" pitchFamily="18" charset="0"/>
              </a:rPr>
              <a:t>Рефрактометр</a:t>
            </a:r>
            <a:endParaRPr lang="ru-RU" sz="706" dirty="0"/>
          </a:p>
        </p:txBody>
      </p:sp>
      <p:sp>
        <p:nvSpPr>
          <p:cNvPr id="72" name="Прямоугольник 71">
            <a:extLst>
              <a:ext uri="{FF2B5EF4-FFF2-40B4-BE49-F238E27FC236}">
                <a16:creationId xmlns:a16="http://schemas.microsoft.com/office/drawing/2014/main" id="{2FB0C9EF-1DEC-4D7C-A42B-1B1C188B6C2F}"/>
              </a:ext>
            </a:extLst>
          </p:cNvPr>
          <p:cNvSpPr/>
          <p:nvPr/>
        </p:nvSpPr>
        <p:spPr>
          <a:xfrm>
            <a:off x="5718630" y="1940842"/>
            <a:ext cx="625171" cy="1086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706" dirty="0">
                <a:latin typeface="Arial Narrow" panose="020B0606020202030204" pitchFamily="34" charset="0"/>
                <a:cs typeface="Times New Roman" panose="02020603050405020304" pitchFamily="18" charset="0"/>
              </a:rPr>
              <a:t>Сушильный шкаф</a:t>
            </a:r>
            <a:endParaRPr lang="ru-RU" sz="706" dirty="0"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55175D67-434F-49F2-961A-08A78B271007}"/>
              </a:ext>
            </a:extLst>
          </p:cNvPr>
          <p:cNvSpPr/>
          <p:nvPr/>
        </p:nvSpPr>
        <p:spPr>
          <a:xfrm>
            <a:off x="7002809" y="1936060"/>
            <a:ext cx="479298" cy="1086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706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Термошейкер</a:t>
            </a:r>
            <a:endParaRPr lang="ru-RU" sz="706" dirty="0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0821C44C-DF7B-47DC-AC16-DE784755269C}"/>
              </a:ext>
            </a:extLst>
          </p:cNvPr>
          <p:cNvSpPr/>
          <p:nvPr/>
        </p:nvSpPr>
        <p:spPr>
          <a:xfrm>
            <a:off x="4937066" y="3517339"/>
            <a:ext cx="812723" cy="1086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706" dirty="0">
                <a:latin typeface="Arial Narrow" panose="020B0606020202030204" pitchFamily="34" charset="0"/>
                <a:cs typeface="Times New Roman" panose="02020603050405020304" pitchFamily="18" charset="0"/>
              </a:rPr>
              <a:t>Бокс для чистых работ </a:t>
            </a:r>
            <a:endParaRPr lang="ru-RU" sz="706" dirty="0"/>
          </a:p>
        </p:txBody>
      </p: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C059FD90-5B18-4795-A419-DA8F3F14245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5" t="19545" r="15330" b="8519"/>
          <a:stretch/>
        </p:blipFill>
        <p:spPr>
          <a:xfrm rot="5400000">
            <a:off x="6493715" y="2099014"/>
            <a:ext cx="1334369" cy="1465819"/>
          </a:xfrm>
          <a:prstGeom prst="rect">
            <a:avLst/>
          </a:prstGeom>
        </p:spPr>
      </p:pic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540AEFEE-C911-437E-80E8-2F41183FA339}"/>
              </a:ext>
            </a:extLst>
          </p:cNvPr>
          <p:cNvSpPr/>
          <p:nvPr/>
        </p:nvSpPr>
        <p:spPr>
          <a:xfrm>
            <a:off x="6742591" y="3495927"/>
            <a:ext cx="921727" cy="2172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ru-RU" sz="706" dirty="0">
                <a:latin typeface="Arial Narrow" panose="020B0606020202030204" pitchFamily="34" charset="0"/>
                <a:cs typeface="Times New Roman" panose="02020603050405020304" pitchFamily="18" charset="0"/>
              </a:rPr>
              <a:t>Автоклав автоматический </a:t>
            </a:r>
          </a:p>
          <a:p>
            <a:pPr algn="ctr"/>
            <a:r>
              <a:rPr lang="ru-RU" sz="706" dirty="0">
                <a:latin typeface="Arial Narrow" panose="020B0606020202030204" pitchFamily="34" charset="0"/>
                <a:cs typeface="Times New Roman" panose="02020603050405020304" pitchFamily="18" charset="0"/>
              </a:rPr>
              <a:t>горизонтальный </a:t>
            </a:r>
            <a:endParaRPr lang="ru-RU" sz="706" dirty="0"/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228D878F-FA46-471E-AA3A-7C2E8CF6FC6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99038" y="2328575"/>
            <a:ext cx="1337942" cy="1003456"/>
          </a:xfrm>
          <a:prstGeom prst="rect">
            <a:avLst/>
          </a:prstGeom>
        </p:spPr>
      </p:pic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3DAD836C-6BEC-4222-AFD1-DCFDDF8E3C8C}"/>
              </a:ext>
            </a:extLst>
          </p:cNvPr>
          <p:cNvSpPr/>
          <p:nvPr/>
        </p:nvSpPr>
        <p:spPr>
          <a:xfrm>
            <a:off x="8106856" y="3536063"/>
            <a:ext cx="976229" cy="1086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ru-RU" sz="706" dirty="0">
                <a:latin typeface="Arial Narrow" panose="020B0606020202030204" pitchFamily="34" charset="0"/>
                <a:cs typeface="Times New Roman" panose="02020603050405020304" pitchFamily="18" charset="0"/>
              </a:rPr>
              <a:t>Шкаф низкотемпературный </a:t>
            </a:r>
            <a:endParaRPr lang="ru-RU" sz="706" dirty="0"/>
          </a:p>
        </p:txBody>
      </p:sp>
      <p:sp>
        <p:nvSpPr>
          <p:cNvPr id="79" name="Прямоугольник 78">
            <a:extLst>
              <a:ext uri="{FF2B5EF4-FFF2-40B4-BE49-F238E27FC236}">
                <a16:creationId xmlns:a16="http://schemas.microsoft.com/office/drawing/2014/main" id="{EE954E3F-01A4-4E7E-A0AC-146B053A2F5E}"/>
              </a:ext>
            </a:extLst>
          </p:cNvPr>
          <p:cNvSpPr/>
          <p:nvPr/>
        </p:nvSpPr>
        <p:spPr>
          <a:xfrm>
            <a:off x="7966267" y="1914766"/>
            <a:ext cx="1091739" cy="2172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706" dirty="0">
                <a:latin typeface="Arial Narrow" panose="020B0606020202030204" pitchFamily="34" charset="0"/>
                <a:cs typeface="Times New Roman" panose="02020603050405020304" pitchFamily="18" charset="0"/>
              </a:rPr>
              <a:t>Счетчик и анализатор </a:t>
            </a:r>
          </a:p>
          <a:p>
            <a:pPr algn="ctr"/>
            <a:r>
              <a:rPr lang="ru-RU" sz="706" dirty="0">
                <a:latin typeface="Arial Narrow" panose="020B0606020202030204" pitchFamily="34" charset="0"/>
                <a:cs typeface="Times New Roman" panose="02020603050405020304" pitchFamily="18" charset="0"/>
              </a:rPr>
              <a:t>жизнеспособности клеток</a:t>
            </a:r>
            <a:endParaRPr lang="ru-RU" sz="706" dirty="0"/>
          </a:p>
        </p:txBody>
      </p:sp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80B69D40-C9F8-4811-A5CC-D9ADCCD533DA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2"/>
          <a:stretch/>
        </p:blipFill>
        <p:spPr>
          <a:xfrm>
            <a:off x="4551950" y="2164386"/>
            <a:ext cx="1698983" cy="1331834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BBBE73E5-3D8D-4DBD-91AA-EAF7478AEA98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6"/>
          <a:stretch/>
        </p:blipFill>
        <p:spPr>
          <a:xfrm rot="5400000">
            <a:off x="4457297" y="3855395"/>
            <a:ext cx="1362965" cy="1152663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B09C2F84-C142-4522-8AC3-9EB9319C073B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6" r="11286" b="12944"/>
          <a:stretch/>
        </p:blipFill>
        <p:spPr>
          <a:xfrm rot="5400000">
            <a:off x="5552802" y="4006565"/>
            <a:ext cx="1363430" cy="849858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36A78821-9BF5-474C-9B65-CE30EEC9278D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7" t="23865" r="14929" b="14521"/>
          <a:stretch/>
        </p:blipFill>
        <p:spPr>
          <a:xfrm rot="5400000">
            <a:off x="4447282" y="911112"/>
            <a:ext cx="1130333" cy="896966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0A65E72A-6154-4C7B-880F-ED7AE49A8DEB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4" r="2729"/>
          <a:stretch/>
        </p:blipFill>
        <p:spPr>
          <a:xfrm rot="5400000">
            <a:off x="5506835" y="797328"/>
            <a:ext cx="1130337" cy="1124537"/>
          </a:xfrm>
          <a:prstGeom prst="rect">
            <a:avLst/>
          </a:prstGeom>
        </p:spPr>
      </p:pic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1F391A0B-A525-42B2-9432-8D7F6CDFD733}"/>
              </a:ext>
            </a:extLst>
          </p:cNvPr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2" t="14520" r="18347" b="8444"/>
          <a:stretch/>
        </p:blipFill>
        <p:spPr>
          <a:xfrm rot="5400000">
            <a:off x="6690903" y="792210"/>
            <a:ext cx="1120259" cy="1124696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4288D07C-FE96-4A92-A69B-86459E06D59A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71" t="24202" r="24676" b="26655"/>
          <a:stretch/>
        </p:blipFill>
        <p:spPr>
          <a:xfrm rot="5400000">
            <a:off x="7931356" y="743006"/>
            <a:ext cx="1117670" cy="1225850"/>
          </a:xfrm>
          <a:prstGeom prst="rect">
            <a:avLst/>
          </a:prstGeom>
        </p:spPr>
      </p:pic>
      <p:sp>
        <p:nvSpPr>
          <p:cNvPr id="47" name="Пятиугольник 46"/>
          <p:cNvSpPr/>
          <p:nvPr/>
        </p:nvSpPr>
        <p:spPr>
          <a:xfrm>
            <a:off x="290685" y="94280"/>
            <a:ext cx="8688215" cy="582755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Оснащение лабораторным оборудование (2021-2023 гг.) – 139 ед.</a:t>
            </a:r>
            <a:endParaRPr lang="ru-RU" sz="16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67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1484</TotalTime>
  <Words>1952</Words>
  <Application>Microsoft Office PowerPoint</Application>
  <PresentationFormat>Экран (4:3)</PresentationFormat>
  <Paragraphs>393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Arial Narrow</vt:lpstr>
      <vt:lpstr>Calibri</vt:lpstr>
      <vt:lpstr>Calibri Light</vt:lpstr>
      <vt:lpstr>Courier New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Эффекты от ССЦ – импортозамещение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Татьяна</cp:lastModifiedBy>
  <cp:revision>97</cp:revision>
  <dcterms:created xsi:type="dcterms:W3CDTF">2022-05-25T06:52:44Z</dcterms:created>
  <dcterms:modified xsi:type="dcterms:W3CDTF">2024-10-20T10:05:59Z</dcterms:modified>
</cp:coreProperties>
</file>