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376" r:id="rId4"/>
    <p:sldId id="565" r:id="rId5"/>
    <p:sldId id="566" r:id="rId6"/>
    <p:sldId id="568" r:id="rId7"/>
    <p:sldId id="567" r:id="rId8"/>
    <p:sldId id="399" r:id="rId9"/>
    <p:sldId id="258" r:id="rId10"/>
    <p:sldId id="264" r:id="rId11"/>
    <p:sldId id="404" r:id="rId12"/>
    <p:sldId id="405" r:id="rId13"/>
    <p:sldId id="406" r:id="rId14"/>
    <p:sldId id="401" r:id="rId15"/>
    <p:sldId id="408" r:id="rId16"/>
    <p:sldId id="56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550" autoAdjust="0"/>
  </p:normalViewPr>
  <p:slideViewPr>
    <p:cSldViewPr snapToGrid="0">
      <p:cViewPr varScale="1">
        <p:scale>
          <a:sx n="56" d="100"/>
          <a:sy n="56" d="100"/>
        </p:scale>
        <p:origin x="10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Индекс цен производителей сельскохозяйственной продукции 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Лист1!$B$1:$I$1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strCache>
            </c:strRef>
          </c:cat>
          <c:val>
            <c:numRef>
              <c:f>Лист1!$B$2:$I$2</c:f>
              <c:numCache>
                <c:formatCode>General</c:formatCode>
                <c:ptCount val="8"/>
                <c:pt idx="0">
                  <c:v>108.5</c:v>
                </c:pt>
                <c:pt idx="1">
                  <c:v>110.5</c:v>
                </c:pt>
                <c:pt idx="2">
                  <c:v>101.8</c:v>
                </c:pt>
                <c:pt idx="3">
                  <c:v>115</c:v>
                </c:pt>
                <c:pt idx="4">
                  <c:v>109.8</c:v>
                </c:pt>
                <c:pt idx="5">
                  <c:v>124.2</c:v>
                </c:pt>
                <c:pt idx="6">
                  <c:v>141.1</c:v>
                </c:pt>
                <c:pt idx="7">
                  <c:v>135.30000000000001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DBB-4879-A819-B8AB8B199BF3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Индекс цен на отдельные виды промышленных товаров и услуг, приобретенных сельскохозяйственными организациями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Лист1!$B$1:$I$1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strCache>
            </c:strRef>
          </c:cat>
          <c:val>
            <c:numRef>
              <c:f>Лист1!$B$3:$I$3</c:f>
              <c:numCache>
                <c:formatCode>General</c:formatCode>
                <c:ptCount val="8"/>
                <c:pt idx="0">
                  <c:v>115.5</c:v>
                </c:pt>
                <c:pt idx="1">
                  <c:v>120.6</c:v>
                </c:pt>
                <c:pt idx="2">
                  <c:v>121.2</c:v>
                </c:pt>
                <c:pt idx="3">
                  <c:v>130.30000000000001</c:v>
                </c:pt>
                <c:pt idx="4">
                  <c:v>135.9</c:v>
                </c:pt>
                <c:pt idx="5">
                  <c:v>141.6</c:v>
                </c:pt>
                <c:pt idx="6">
                  <c:v>166.8</c:v>
                </c:pt>
                <c:pt idx="7">
                  <c:v>178.3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DBB-4879-A819-B8AB8B199BF3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Индекс цен производителей пищевых продуктов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Лист1!$B$1:$I$1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strCache>
            </c:strRef>
          </c:cat>
          <c:val>
            <c:numRef>
              <c:f>Лист1!$B$4:$I$4</c:f>
              <c:numCache>
                <c:formatCode>General</c:formatCode>
                <c:ptCount val="8"/>
                <c:pt idx="0">
                  <c:v>112.6</c:v>
                </c:pt>
                <c:pt idx="1">
                  <c:v>118.1</c:v>
                </c:pt>
                <c:pt idx="2">
                  <c:v>112.5</c:v>
                </c:pt>
                <c:pt idx="3">
                  <c:v>121.1</c:v>
                </c:pt>
                <c:pt idx="4">
                  <c:v>118.4</c:v>
                </c:pt>
                <c:pt idx="5">
                  <c:v>133.69999999999999</c:v>
                </c:pt>
                <c:pt idx="6">
                  <c:v>152.69999999999999</c:v>
                </c:pt>
                <c:pt idx="7">
                  <c:v>160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DBB-4879-A819-B8AB8B199BF3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Индекс потребительских цен на продовольственные товары</c:v>
                </c:pt>
              </c:strCache>
            </c:strRef>
          </c:tx>
          <c:spPr>
            <a:ln w="2857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Лист1!$B$1:$I$1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strCache>
            </c:strRef>
          </c:cat>
          <c:val>
            <c:numRef>
              <c:f>Лист1!$B$5:$I$5</c:f>
              <c:numCache>
                <c:formatCode>General</c:formatCode>
                <c:ptCount val="8"/>
                <c:pt idx="0">
                  <c:v>114</c:v>
                </c:pt>
                <c:pt idx="1">
                  <c:v>119.2</c:v>
                </c:pt>
                <c:pt idx="2">
                  <c:v>120.5</c:v>
                </c:pt>
                <c:pt idx="3">
                  <c:v>126.1</c:v>
                </c:pt>
                <c:pt idx="4">
                  <c:v>129.4</c:v>
                </c:pt>
                <c:pt idx="5">
                  <c:v>138</c:v>
                </c:pt>
                <c:pt idx="6">
                  <c:v>152.69999999999999</c:v>
                </c:pt>
                <c:pt idx="7">
                  <c:v>168.4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DBB-4879-A819-B8AB8B199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337070728"/>
        <c:axId val="337075976"/>
      </c:lineChart>
      <c:catAx>
        <c:axId val="337070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37075976"/>
        <c:crosses val="autoZero"/>
        <c:auto val="1"/>
        <c:lblAlgn val="ctr"/>
        <c:lblOffset val="100"/>
        <c:noMultiLvlLbl val="0"/>
      </c:catAx>
      <c:valAx>
        <c:axId val="337075976"/>
        <c:scaling>
          <c:orientation val="minMax"/>
          <c:min val="9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3707072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28575">
      <a:noFill/>
    </a:ln>
    <a:effectLst/>
  </c:spPr>
  <c:txPr>
    <a:bodyPr/>
    <a:lstStyle/>
    <a:p>
      <a:pPr>
        <a:defRPr b="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Зерно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68</c:v>
                </c:pt>
                <c:pt idx="1">
                  <c:v>75.8</c:v>
                </c:pt>
                <c:pt idx="2">
                  <c:v>68.8</c:v>
                </c:pt>
                <c:pt idx="3">
                  <c:v>68.599999999999994</c:v>
                </c:pt>
                <c:pt idx="4">
                  <c:v>69.599999999999994</c:v>
                </c:pt>
                <c:pt idx="5">
                  <c:v>58.5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ED-4231-8BB3-094DC7F895A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Сах. Свекла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86</c:v>
                </c:pt>
                <c:pt idx="1">
                  <c:v>90.8</c:v>
                </c:pt>
                <c:pt idx="2">
                  <c:v>88.2</c:v>
                </c:pt>
                <c:pt idx="3">
                  <c:v>92.7</c:v>
                </c:pt>
                <c:pt idx="4">
                  <c:v>96.4</c:v>
                </c:pt>
                <c:pt idx="5">
                  <c:v>88.5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ED-4231-8BB3-094DC7F895A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Масличные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66.2</c:v>
                </c:pt>
                <c:pt idx="1">
                  <c:v>71.400000000000006</c:v>
                </c:pt>
                <c:pt idx="2">
                  <c:v>76.900000000000006</c:v>
                </c:pt>
                <c:pt idx="3">
                  <c:v>83.5</c:v>
                </c:pt>
                <c:pt idx="4">
                  <c:v>64.2</c:v>
                </c:pt>
                <c:pt idx="5">
                  <c:v>65.3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0ED-4231-8BB3-094DC7F895A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Картофель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52.9</c:v>
                </c:pt>
                <c:pt idx="1">
                  <c:v>52.7</c:v>
                </c:pt>
                <c:pt idx="2">
                  <c:v>53.9</c:v>
                </c:pt>
                <c:pt idx="3">
                  <c:v>58.5</c:v>
                </c:pt>
                <c:pt idx="4">
                  <c:v>55.7</c:v>
                </c:pt>
                <c:pt idx="5">
                  <c:v>53.6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0ED-4231-8BB3-094DC7F895A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Овощи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79</c:v>
                </c:pt>
                <c:pt idx="1">
                  <c:v>78.599999999999994</c:v>
                </c:pt>
                <c:pt idx="2">
                  <c:v>75.400000000000006</c:v>
                </c:pt>
                <c:pt idx="3">
                  <c:v>76.099999999999994</c:v>
                </c:pt>
                <c:pt idx="4">
                  <c:v>78.900000000000006</c:v>
                </c:pt>
                <c:pt idx="5">
                  <c:v>75.3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0ED-4231-8BB3-094DC7F895AD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Скот и птица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Лист1!$G$2:$G$7</c:f>
              <c:numCache>
                <c:formatCode>General</c:formatCode>
                <c:ptCount val="6"/>
                <c:pt idx="0">
                  <c:v>95.4</c:v>
                </c:pt>
                <c:pt idx="1">
                  <c:v>91.3</c:v>
                </c:pt>
                <c:pt idx="2">
                  <c:v>89.6</c:v>
                </c:pt>
                <c:pt idx="3">
                  <c:v>91.8</c:v>
                </c:pt>
                <c:pt idx="4">
                  <c:v>91.6</c:v>
                </c:pt>
                <c:pt idx="5">
                  <c:v>90.1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0ED-4231-8BB3-094DC7F895AD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Молоко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Лист1!$H$2:$H$7</c:f>
              <c:numCache>
                <c:formatCode>General</c:formatCode>
                <c:ptCount val="6"/>
                <c:pt idx="0">
                  <c:v>69.8</c:v>
                </c:pt>
                <c:pt idx="1">
                  <c:v>71.099999999999994</c:v>
                </c:pt>
                <c:pt idx="2">
                  <c:v>71.3</c:v>
                </c:pt>
                <c:pt idx="3">
                  <c:v>72.8</c:v>
                </c:pt>
                <c:pt idx="4">
                  <c:v>71.3</c:v>
                </c:pt>
                <c:pt idx="5">
                  <c:v>73.400000000000006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0ED-4231-8BB3-094DC7F895AD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Яйца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Лист1!$I$2:$I$7</c:f>
              <c:numCache>
                <c:formatCode>General</c:formatCode>
                <c:ptCount val="6"/>
                <c:pt idx="0">
                  <c:v>81.8</c:v>
                </c:pt>
                <c:pt idx="1">
                  <c:v>83.7</c:v>
                </c:pt>
                <c:pt idx="2">
                  <c:v>78.7</c:v>
                </c:pt>
                <c:pt idx="3">
                  <c:v>81.599999999999994</c:v>
                </c:pt>
                <c:pt idx="4">
                  <c:v>86.8</c:v>
                </c:pt>
                <c:pt idx="5">
                  <c:v>96.5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0ED-4231-8BB3-094DC7F895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04589512"/>
        <c:axId val="504585552"/>
      </c:lineChart>
      <c:catAx>
        <c:axId val="504589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4585552"/>
        <c:crosses val="autoZero"/>
        <c:auto val="1"/>
        <c:lblAlgn val="ctr"/>
        <c:lblOffset val="100"/>
        <c:noMultiLvlLbl val="0"/>
      </c:catAx>
      <c:valAx>
        <c:axId val="504585552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4589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FA54D-E1E7-4DA8-B042-3C1ADBECFB33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EF50C-7A5F-4329-8114-B4DC93829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219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DB72FF-44C3-4BE2-87F3-70DFF8C2269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9805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EF50C-7A5F-4329-8114-B4DC93829E2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915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7EF50C-7A5F-4329-8114-B4DC93829E2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465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7EF50C-7A5F-4329-8114-B4DC93829E2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92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0DA8A-588C-E910-F7AA-D4C5B155E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05355B-AC33-79B8-BE36-AFFDE6092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A25CED-FF85-50F6-3D0C-D6AEF2E52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3E70E0-BB0C-A423-62EE-A3FE33C56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90E6E4-433E-9734-1EBF-B4A0006AF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8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F62396-4134-FF49-4DFD-7FA0B7828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C7CA92-6679-F725-3CDA-35A62B29A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174160-56B6-989C-A681-A8F98320A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72B936-7AC7-1224-F6BA-4A95E9EE6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A38494-F884-8D97-6369-CA84C6AA6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1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DCA7A2-AF31-43F6-F3A9-85F8139315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1D1FD8-2C80-5BA4-376D-C80C466EE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CFBBD3-80CB-4517-475F-FDD1FFB28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F4447D-7A07-FEFC-EE15-3506CA44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104478-F35A-4E99-F1C4-89E6E1CA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04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96E720-FB3C-4131-8820-7F9916353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9E6F1C-3D37-4A1F-AA8B-768717B4E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2FB240-9407-46E4-9EA8-CEF3D5BF0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CBD0-5425-4A9A-B62E-4CB4988B1534}" type="datetime1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DD4AFF-8491-4D6A-BF8D-9F62E8CF9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A9091-A874-43F5-BDD9-182866987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031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B9265-FB1B-4C73-AB6C-A8FC0545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5677A8-3BC7-4A75-B7F4-0E1EA2F01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1E8CF9-8171-4617-B022-B71FB076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1707-C6D0-48A2-9A20-ADDA16D40C8D}" type="datetime1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D2AF79-D02B-41FC-9EA2-79C874B43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0ABD4A-DF1D-4D46-BC0C-2CB5F7AA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62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DE9E42-C504-46C8-8DDF-D26EB7A17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E1A068-0310-44B8-BA88-CD39FFEB6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270C5A-019F-4D2A-BAE3-6F62EF63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CEC8-6CC8-4305-9A32-909E1365BC31}" type="datetime1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46BFC0-9C15-456A-AAEF-609044336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201336-CB95-4626-A09D-C5D0C44B2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267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45663-1E89-420B-9209-897C17C85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4119B0-CDDB-41ED-92A8-57F5A51B8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90055D-2426-44A0-AC64-931B3C04C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EC22CA-B0D3-4C37-A312-63512946E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FC77-ED52-42BB-914B-5449E2BCB531}" type="datetime1">
              <a:rPr lang="ru-RU" smtClean="0"/>
              <a:t>20.10.2024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0AA67D-F237-4F22-93B6-A633F0BF2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92DBAF-D01A-4B35-8F93-9C9BF956B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432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7E7FA-069A-49A2-BCA4-378E35B19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D15DE9-3EBE-46D9-B56C-EBE7EAE14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7D7F4E-698A-4920-B6CF-CCFE7AA77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B38600A-210F-468E-A761-A2F51DF9CB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58A8AA-B66C-4261-8061-F7B369B9B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27C0AD-602B-42EC-B929-F30C3EF9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FF8C-2466-4349-A2F0-571AD9ACD549}" type="datetime1">
              <a:rPr lang="ru-RU" smtClean="0"/>
              <a:t>20.10.2024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112398C-FE11-4A37-BE76-045F3EE8F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8C1EC9-042A-49FF-9E5D-407039483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425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BBA70E-0695-4C81-981B-074E5CFC7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EA45CEF-1897-4F7B-83A6-A3298CBF0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9CBE-4B1A-4B21-B036-BA91A326F339}" type="datetime1">
              <a:rPr lang="ru-RU" smtClean="0"/>
              <a:t>20.10.2024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68705AC-4DB0-423A-98A1-1B3FD846C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3D8D3A-6EAE-4B89-8847-819C956F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05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48CECC-205E-4E4D-8698-3C7F62E6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8C721-6A11-436C-80A4-FD747B199B40}" type="datetime1">
              <a:rPr lang="ru-RU" smtClean="0"/>
              <a:t>20.10.2024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8590DA5-6ADB-490C-8B68-7D22748EC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7886E6-D52B-4A55-AC69-3EB04CFE8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498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05CE1-C0F5-4C0F-A4F6-5903EAB2A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5FE02A-ACC9-4E27-BD99-1ACF2FEF2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182269-1A07-4E15-9F4F-EC2225FA3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672221-02F1-437E-8CB3-FEF058B80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804F6-8833-4D78-8A3A-81D12EBFB53F}" type="datetime1">
              <a:rPr lang="ru-RU" smtClean="0"/>
              <a:t>20.10.2024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3B5625-8F00-4C05-AE3E-280612518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63D4D4-50CA-4F8C-9797-C60EE3C1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8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0529EC-380C-5C9D-100E-5C7D2C22A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BFA3D4-A6AE-4B50-FA4F-303CA8BE6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59D731-1B5A-F095-6ACC-943F091AA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54B69B-D124-2A18-5677-3E47DF62A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C99BE-6A6B-D91C-E4E4-EF3AA28C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529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75C71-DCE9-4111-AA84-99B918BF9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38BA7D-4071-40B4-B917-2B9A958B4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88C369-AB8C-46AB-A246-6BBBDE27A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F8864D-9ACA-4997-A8FA-99B231F18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86947-4B54-42E6-8CC3-E09E00A4C160}" type="datetime1">
              <a:rPr lang="ru-RU" smtClean="0"/>
              <a:t>20.10.2024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7CD44D-1E37-4A65-9D1F-E2967E21A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081446-802C-4DD5-9593-D7DAE06F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083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1D594-37BB-44A8-8325-598A7665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DB1403-B3E3-4123-B9E4-61223BDDF4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6DEE28-70FC-4B57-8FD0-500310C16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B447-4D55-41B2-94DC-6E6DA73ADAC3}" type="datetime1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C239C4-B775-40D1-91F8-14AD6D4D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6C2F54-88FA-41BE-8A39-5B798975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019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9AFB036-E318-431D-87EE-1580A2A360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0F22A4-8EA0-4431-95D8-BB8029915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58BEDE-AE64-4D3C-86A1-B25C6BA99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F0CF5-D45A-4548-9756-09CAF427CEC2}" type="datetime1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1583A5-5115-4405-ABF6-800ADB2B4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FC4B85-1ACD-4EE2-9730-388767437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0403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EE2C0-A546-4B6B-80E3-AC01D3D60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72C97-F6EE-4BF2-BEF6-7045855E5150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C6082A-0F62-444F-A714-37257FF8A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7EA14C-6547-4751-AFC8-1736CCF5C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73DEF-B0CF-4350-8442-2609B9B17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57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5A3DFD-5F9D-4725-BFCC-B857A19CC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EBF8-18D8-4A87-B2F9-DA5351052D40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B519DB-27BC-466F-8505-2640A82B2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E9C4DD-FC93-4E76-B736-11090AFD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5385-2C9D-4485-994E-9F4A8B9B1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352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8C4492-8754-443C-B3CD-9E341664E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9FE1D-F13A-423C-B382-C96336D832A5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5DC06B-BD2E-459D-AB11-C6D95F5D4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14BC6A-FFCB-4D9F-AD5D-154A02DDB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7986B-39B6-4DF2-BFA1-015B601F9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4777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FB8555E-A971-48A4-A4EA-E703D0599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F6D09-4260-4C1F-96C7-FE1F3BED1547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1330A24B-C323-4ED7-BA32-E42D0FA53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868F484-3F97-46AB-9FC6-D42954BC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2642C-7D51-46DF-BE07-B04F69358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2268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5C641F4A-8115-4E73-81C1-1E1E11BDB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57C1C-BA40-427E-B2F8-3B49E96B2144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DC53DF30-3F77-40DC-9F3B-59799B619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AA2F084D-16B6-4BAC-B110-5C6B632B3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50188-40C6-4202-A8DA-56F79F4A2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254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C4AE5BF0-BC71-4DAB-B3D8-D6D342A40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720D2-18F7-441F-AF8A-C65A75B43689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8A851C9E-C87A-417B-962B-1B3306C85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3383CD95-539D-4339-BEBB-4114E385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BBCF5-FE9C-4C6F-A7BF-E810D0396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5060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3EBC36A6-8507-413B-B694-ED2BE2259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2774A-5CEA-416D-957E-DADEAE8830AA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D27CCFBB-DA1F-43FA-B778-9AADC78F2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B3970329-6FC0-41D5-A981-7AF1C2213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B610C-1527-4B45-8029-AA914287A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39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76C23A-0050-918B-4114-BB42B1953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3920D9-EA7B-8CC8-8C02-1675667E5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11A683-A8FF-9BB2-2277-223372F62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38B892-D49F-B8F0-3C37-5D5281D19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FE3731-C7CF-6D82-7D6E-FB80EB399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798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7318DFF-37E3-4073-BC18-615BA3E07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0A087-FE11-4496-9629-D285D5EE51D6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6546448-0EC2-4075-9970-CF7DB7970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4D16B04-EC86-47D4-84DD-766331345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2DB9D-1671-45E1-9AED-0B97DC56C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911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4DBBFDE-D652-4747-A273-B44720398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711BA-0438-4DF8-B93F-DF309E4B63BB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C1A6733E-0CA6-4079-B40E-1083BCB2A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40998DE-7D1C-464B-A9E3-F54E94B0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31027-09F1-4086-BDC1-73EB2B969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869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2CB1AB-1218-4254-861A-D18A7DEDB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6C5FA-E382-4F01-8BFA-8B10B1C2C856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0DD7D3-B17E-4FB2-8C39-4F0CE2724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367E1B-78EB-4133-8E8A-6C3BBC10C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45300-45B7-4969-8359-4FEF1AC6A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0788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75C106-0425-43D0-B58D-4452A5C12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856CD-55C8-4BBF-AF05-5452B5FD3274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EF4544-46F9-4E9D-BB60-910D0FD6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A10855-A354-4D57-8B57-A96CAAC49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8C307-FC42-4435-87AA-CC234D94D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42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996C5-83BE-5EA1-B94F-58380FBFD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006D8C-EF30-AAEB-EE75-442D8BB9A5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0F5AE2-FB54-69AF-9866-AD52BFFF53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18869F-3FD4-4982-0257-FFA7F2FE7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4BCFBF-AC05-01D8-9CF6-57C39AB3A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7D0AB8-04E9-E7D4-4578-177741785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2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1D77B-FB82-43A9-3CB2-C9557ADD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AD9E54-9DD1-33B2-CE11-6E18D3375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596DD9-62CF-4806-3C45-254687DA7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791A1B7-CD80-F8B4-8CE1-C37277797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4D0D2A2-EE14-0F40-6679-6E3D5379DC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71D9383-78A4-6436-44B7-ACE707EAC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64BD410-1560-03FA-7E0D-D7ECC7061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F7B9D48-143D-11C0-29DF-20CAEE353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778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91F0C-C53E-1B41-9707-D79985B58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F95F37-F9E2-3336-F2C8-B90C305F3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2484A21-1AAC-7D57-9E28-2A09D90A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4F3C3B-E1CE-F213-E2FA-AA726F12B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26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C613AE-3E31-C6BE-5D83-D5FBF71A5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7C17F03-C749-5286-3660-F47716EE5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389B3A9-2A24-601F-2897-A4F193F6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15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10FAD-3946-B7BF-774A-BF4858473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9789BB-8C7D-9925-5A39-65B01547B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D1F866-B326-60A8-8959-4990C8C79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CDDF33-0A94-BF98-4ADA-70A76223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ADFB88-C287-147B-AE50-7B3BAFB7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6BA24E-D579-AC07-535B-0D874F7E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60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765031-4901-982D-06E3-5C56037DC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5B242DE-74E6-6863-9B17-755D41A3E1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0DF4FD-C2CC-714B-7EDB-C566E849C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D2253C-8400-23E3-0AC6-ED1F79CA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48E91A-0957-4DB7-A88F-CF8BC301B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96451A-9A28-BA41-98C8-6875CFC8C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310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5326B8-254E-5CD2-0030-6C1B09D09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063B13-BDAD-93D9-0880-BDB5A5855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17A621-52BD-257E-A0AE-F7718D0C92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5A2E4-594F-4FDE-BE8B-941DBD7812C8}" type="datetimeFigureOut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7D5F73-508F-BCBD-47AB-95177B33C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D7E3E3-A889-CBA5-4CDB-E143930D8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2DC2-2151-4F0C-9BEF-AF79CFA5E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92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5FEDE6-C970-4266-9333-ED97E83BA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DCC28F-1BF6-4B22-8E60-9EB720841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FD6CC2-72A7-4E5E-87B1-C5825BA3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8C034-C17E-4ABD-BE9A-85509352EF59}" type="datetime1">
              <a:rPr lang="ru-RU" smtClean="0"/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AC63AB-9EB8-45DC-883C-7045F8959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779B76-1767-4CF1-9EAE-6D6E04DCB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FDF0E-B47C-498C-9A14-735B80BC4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51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33F9B43E-3638-42F6-A068-515A8166FB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DCBD5922-C3B9-4DA0-8E5F-22155AC70C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9321B5-FAEF-4890-92B0-BF39C78CF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C07780-4122-451F-A57C-A85530EC176E}" type="datetimeFigureOut">
              <a:rPr lang="ru-RU"/>
              <a:pPr>
                <a:defRPr/>
              </a:pPr>
              <a:t>20.10.2024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B11944-B784-4188-BF79-5B5C7AA59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25E641-84B5-442C-9D3B-B000CBF5F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4B9CB8-14C6-4B42-9B37-947AA21A3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43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A97575-9803-41A5-8D86-B2DCCC7720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466" y="1201479"/>
            <a:ext cx="11038859" cy="4019107"/>
          </a:xfrm>
        </p:spPr>
        <p:txBody>
          <a:bodyPr>
            <a:noAutofit/>
          </a:bodyPr>
          <a:lstStyle/>
          <a:p>
            <a:b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Аграрная политика и доходность сельского хозяйства России</a:t>
            </a:r>
            <a:b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А.В. Петриков – академик РАН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C31611-527E-4007-8EDF-4F0CDD1FDB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81"/>
          <a:stretch/>
        </p:blipFill>
        <p:spPr>
          <a:xfrm>
            <a:off x="1196246" y="347603"/>
            <a:ext cx="7079381" cy="159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96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E88AB-F13B-95AF-28B9-07520DEA4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161"/>
            <a:ext cx="10515600" cy="543876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поддержания диспаритета цен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E1F26D-95AF-800C-94BD-1B322A839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70" y="925830"/>
            <a:ext cx="11795760" cy="5795009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статью 7 ФЗ «О развитии сельского хозяйства»: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«направлением господдержки сельского хозяйства является…поддержание паритета индексов цен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сельскохозяйственную продукцию, сырье и индексом цен (тарифов) на промышленную продукцию (услуги), используемую сельскохозяйственными товаропроизводителями. Порядок расчета и поддержания паритета индексов таких цен и обеспечения доходности сельскохозяйственных товаропроизводителей устанавливается Правительством Российской Федерации».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«О порядке мониторинга и поддержания паритета индексов цен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сельскохозяйственную продукцию, сырье и индексом цен (тарифов) на промышленную продукцию (услуги), используемую в сельском хозяйстве и обеспечения доходности сельскохозяйственных товаропроизводителей».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780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E88AB-F13B-95AF-28B9-07520DEA4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37161"/>
            <a:ext cx="11601450" cy="5715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«О порядке мониторинга и поддержания паритета индексов цен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E1F26D-95AF-800C-94BD-1B322A839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937260"/>
            <a:ext cx="12077700" cy="592074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Ежемесячное наблюдение за индексами цен по всему кругу сельхозтоваропроизводителей, включая малые сельскохозяйственные организации, К(Ф)Х  и ИП.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резкого  (до 10% в течение 2-х месяцев) нарушения паритета  цен принимаются меры по ограничению цен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ренесурсы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сельского хозяйства.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Ежегодное наблюдение за доходностью отдельных подотраслей сельского хозяйства и доходностью сельскохозяйственных производителей, в т. ч. крупных и малых сельскохозяйственных предприятий, К(Ф)Х и ИП.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Ежегодная компенсация 70% потерь в случае падения доходов сельхозпроизводителей больше, чем на 30% по сравнению со средними за последние 5 лет. </a:t>
            </a:r>
            <a:r>
              <a:rPr lang="ru-RU" dirty="0"/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Для 2022 г. компенсация составляла около 31,4 млрд. руб., в т.ч. 22,3 млрд. руб. для малых сельскохозяйственных организаций и 9,1 млрд. руб. для К(Ф)Х и ИП. </a:t>
            </a:r>
          </a:p>
        </p:txBody>
      </p:sp>
    </p:spTree>
    <p:extLst>
      <p:ext uri="{BB962C8B-B14F-4D97-AF65-F5344CB8AC3E}">
        <p14:creationId xmlns:p14="http://schemas.microsoft.com/office/powerpoint/2010/main" val="1761106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C444A-C001-DABA-BFBC-0C022EC7E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7171"/>
            <a:ext cx="10515600" cy="463866"/>
          </a:xfrm>
        </p:spPr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Товарность продукции фермерских хозяйств, %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9EED307-E57F-194A-B007-94FDDB4FEE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983846"/>
              </p:ext>
            </p:extLst>
          </p:nvPr>
        </p:nvGraphicFramePr>
        <p:xfrm>
          <a:off x="342900" y="1051560"/>
          <a:ext cx="11567160" cy="5125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0382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7A2CD-5574-C986-B275-9AB3CD3BB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10" y="102871"/>
            <a:ext cx="1164717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 от 08.08.2024 г. № 297-ФЗ «О внесении изменений в ФЗ «О развитии сельского хозяйства» и ст. 2 ФЗ «О внесении изменения в статью 7 ФЗ „Об органической продукции и о внесении изменений в отдельные законодательные акты РФ“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F9F36D-E0BA-6A3D-1339-04221A8A0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348740"/>
            <a:ext cx="11784330" cy="5292089"/>
          </a:xfrm>
        </p:spPr>
        <p:txBody>
          <a:bodyPr>
            <a:normAutofit fontScale="77500" lnSpcReduction="20000"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ст. 7 ФЗ «О развитии сельского хозяйства» с  1 марта 2025 г. вводится новое направление господдержки сельского хозяйства -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развития инфраструктуры рынка фермерской продукции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фермерская продукция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продукция произведенная субъектами малого предпринимательства, включая К(Ф)Х,СПОК, ИП, ЛПХ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статья  14.1. Развитие инфраструктуры рынка фермерской продукции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развития инфраструктуры рынка фермерской продукции осуществляют деятельность </a:t>
            </a:r>
            <a:r>
              <a:rPr lang="ru-RU" sz="3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агроагрегаторы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организации, основные виды деятельности которых относятся к сфере обращения фермерской продукции и которые соответствуют критериям, определяемым Правительством РФ</a:t>
            </a:r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поддержка в сфере сельского хозяйства может оказываться следующим </a:t>
            </a:r>
            <a:r>
              <a:rPr lang="ru-RU" sz="3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агроагрегаторам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(1) СПОК; (2) организациям, не менее 51% доли (акций) которых принадлежат сельскохозяйственным товаропроизводителям, отнесенным в субъектам малого предпринимательства, включая К(Ф)Х, СПОК, ИП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540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36DC83-4B85-4B69-499C-FD4BB0A85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4380"/>
            <a:ext cx="10515600" cy="314325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4045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40214-0F2F-AB9D-0E9F-5E0F70E3B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4524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выступления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32D954-21E0-36C5-E0D9-A70ED210E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82980"/>
            <a:ext cx="11963400" cy="55549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Выравнивание доходности сельского хозяйства с доходностью других отраслей экономики как «вечная тема» сельскохозяйственной экономии.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Уровень доходности сельского хозяйства России в современных условиях.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Механизм компенсации «ножниц цен» между сельским хозяйством и промышленностью – предложения ВИАПИ имени А.А. Никонова для Государственной Думы Федерального Собрания РФ в 2024 г.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Улучшение доступа фермеров и других малых форм хозяйствования к розничному рынку как один способов повышения их доходности  на примере участия ВИАПИ имени А.А. Никонова в разработке федерального закона о т.н. «агро-агрегаторах».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2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EFFD7-3CD7-C8C0-6143-ECAB034ED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136525"/>
            <a:ext cx="11532870" cy="6292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относительно низкой доходности сельского хозяйства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F1BC7B-79F7-79E5-E934-7F0FA3F01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80" y="1062989"/>
            <a:ext cx="11894820" cy="565848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эластичность  спроса на сельскохозяйственную продукцию по цене и по доходу </a:t>
            </a:r>
          </a:p>
          <a:p>
            <a:pPr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высокий уровень конкуренции в сельском хозяйстве по сравнению с отраслями, поставляющими ему ресурсы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медленная оборачиваемость капитала из-за длительности производственного цикла в большинстве подотраслей сельского хозяйства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высокая зависимость аграрного производства от природно-климатических факторов 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B1BADC-05EE-7F6B-3D0F-259691B32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56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A4665-74A3-6637-2FF7-042D5FF7E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" y="365125"/>
            <a:ext cx="11807190" cy="76644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убыточных организаций в общем числе организаций,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4D4706C-F506-4AF1-1796-049D74CB98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2376774"/>
              </p:ext>
            </p:extLst>
          </p:nvPr>
        </p:nvGraphicFramePr>
        <p:xfrm>
          <a:off x="331470" y="1825625"/>
          <a:ext cx="11727180" cy="336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7820">
                  <a:extLst>
                    <a:ext uri="{9D8B030D-6E8A-4147-A177-3AD203B41FA5}">
                      <a16:colId xmlns:a16="http://schemas.microsoft.com/office/drawing/2014/main" val="4696655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4144477813"/>
                    </a:ext>
                  </a:extLst>
                </a:gridCol>
                <a:gridCol w="1154430">
                  <a:extLst>
                    <a:ext uri="{9D8B030D-6E8A-4147-A177-3AD203B41FA5}">
                      <a16:colId xmlns:a16="http://schemas.microsoft.com/office/drawing/2014/main" val="2200740801"/>
                    </a:ext>
                  </a:extLst>
                </a:gridCol>
                <a:gridCol w="1394460">
                  <a:extLst>
                    <a:ext uri="{9D8B030D-6E8A-4147-A177-3AD203B41FA5}">
                      <a16:colId xmlns:a16="http://schemas.microsoft.com/office/drawing/2014/main" val="3206348181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774690292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1287075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– июль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474247"/>
                  </a:ext>
                </a:extLst>
              </a:tr>
              <a:tr h="621665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00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Сельское, лесное хозяйство, охота, рыболовство и рыбоводство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67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435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DCF45-6199-F1E7-1F6C-E97DAC646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90" y="136525"/>
            <a:ext cx="11418570" cy="59499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Рентабельность проданных товаров, работ, услуг, %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D291BC8E-0304-0C78-1FDC-51591D9230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72474"/>
              </p:ext>
            </p:extLst>
          </p:nvPr>
        </p:nvGraphicFramePr>
        <p:xfrm>
          <a:off x="838200" y="1825625"/>
          <a:ext cx="10934700" cy="2430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3970">
                  <a:extLst>
                    <a:ext uri="{9D8B030D-6E8A-4147-A177-3AD203B41FA5}">
                      <a16:colId xmlns:a16="http://schemas.microsoft.com/office/drawing/2014/main" val="1140083297"/>
                    </a:ext>
                  </a:extLst>
                </a:gridCol>
                <a:gridCol w="1508760">
                  <a:extLst>
                    <a:ext uri="{9D8B030D-6E8A-4147-A177-3AD203B41FA5}">
                      <a16:colId xmlns:a16="http://schemas.microsoft.com/office/drawing/2014/main" val="1575234988"/>
                    </a:ext>
                  </a:extLst>
                </a:gridCol>
                <a:gridCol w="1451610">
                  <a:extLst>
                    <a:ext uri="{9D8B030D-6E8A-4147-A177-3AD203B41FA5}">
                      <a16:colId xmlns:a16="http://schemas.microsoft.com/office/drawing/2014/main" val="3363852305"/>
                    </a:ext>
                  </a:extLst>
                </a:gridCol>
                <a:gridCol w="1348740">
                  <a:extLst>
                    <a:ext uri="{9D8B030D-6E8A-4147-A177-3AD203B41FA5}">
                      <a16:colId xmlns:a16="http://schemas.microsoft.com/office/drawing/2014/main" val="1194466366"/>
                    </a:ext>
                  </a:extLst>
                </a:gridCol>
                <a:gridCol w="1531620">
                  <a:extLst>
                    <a:ext uri="{9D8B030D-6E8A-4147-A177-3AD203B41FA5}">
                      <a16:colId xmlns:a16="http://schemas.microsoft.com/office/drawing/2014/main" val="4281856841"/>
                    </a:ext>
                  </a:extLst>
                </a:gridCol>
              </a:tblGrid>
              <a:tr h="540385"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32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61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Сельское, лесное хозяйство, охота, рыболовство и рыбоводство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75410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29A301-8ACC-A47F-3B3C-550BFDE2C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FDF0E-B47C-498C-9A14-735B80BC491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14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5E9F0-FB2B-498E-8FF0-EEBFA0674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058"/>
            <a:ext cx="10515600" cy="721452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сельскохозяйственных предприятий с разной суммой прибыли в общем объеме прибыли и товарной продукции предприятий, %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2F72E21-75CE-5715-7707-055BADCF028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63967" y="905496"/>
          <a:ext cx="10864065" cy="56858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5001">
                  <a:extLst>
                    <a:ext uri="{9D8B030D-6E8A-4147-A177-3AD203B41FA5}">
                      <a16:colId xmlns:a16="http://schemas.microsoft.com/office/drawing/2014/main" val="1937891027"/>
                    </a:ext>
                  </a:extLst>
                </a:gridCol>
                <a:gridCol w="984844">
                  <a:extLst>
                    <a:ext uri="{9D8B030D-6E8A-4147-A177-3AD203B41FA5}">
                      <a16:colId xmlns:a16="http://schemas.microsoft.com/office/drawing/2014/main" val="256172531"/>
                    </a:ext>
                  </a:extLst>
                </a:gridCol>
                <a:gridCol w="984844">
                  <a:extLst>
                    <a:ext uri="{9D8B030D-6E8A-4147-A177-3AD203B41FA5}">
                      <a16:colId xmlns:a16="http://schemas.microsoft.com/office/drawing/2014/main" val="416976650"/>
                    </a:ext>
                  </a:extLst>
                </a:gridCol>
                <a:gridCol w="984844">
                  <a:extLst>
                    <a:ext uri="{9D8B030D-6E8A-4147-A177-3AD203B41FA5}">
                      <a16:colId xmlns:a16="http://schemas.microsoft.com/office/drawing/2014/main" val="4008365620"/>
                    </a:ext>
                  </a:extLst>
                </a:gridCol>
                <a:gridCol w="984844">
                  <a:extLst>
                    <a:ext uri="{9D8B030D-6E8A-4147-A177-3AD203B41FA5}">
                      <a16:colId xmlns:a16="http://schemas.microsoft.com/office/drawing/2014/main" val="653128452"/>
                    </a:ext>
                  </a:extLst>
                </a:gridCol>
                <a:gridCol w="984844">
                  <a:extLst>
                    <a:ext uri="{9D8B030D-6E8A-4147-A177-3AD203B41FA5}">
                      <a16:colId xmlns:a16="http://schemas.microsoft.com/office/drawing/2014/main" val="902628550"/>
                    </a:ext>
                  </a:extLst>
                </a:gridCol>
                <a:gridCol w="984844">
                  <a:extLst>
                    <a:ext uri="{9D8B030D-6E8A-4147-A177-3AD203B41FA5}">
                      <a16:colId xmlns:a16="http://schemas.microsoft.com/office/drawing/2014/main" val="3116134573"/>
                    </a:ext>
                  </a:extLst>
                </a:gridCol>
              </a:tblGrid>
              <a:tr h="476264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прибыли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продукции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349352"/>
                  </a:ext>
                </a:extLst>
              </a:tr>
              <a:tr h="360140">
                <a:tc vMerge="1"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75576923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Убыточные предприятия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23738476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Прибыльные  предприятия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91,8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35109015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 группы: 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92352326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1-я с минимальной прибылью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60848182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23481927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8455479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4-я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8935582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5913883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1,41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53521634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2,91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44851414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5,96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62513887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9-я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13,94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14,2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79627147"/>
                  </a:ext>
                </a:extLst>
              </a:tr>
              <a:tr h="360140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10-я с максимальной прибылью 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56,1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70,2</a:t>
                      </a:r>
                      <a:endParaRPr lang="ru-RU" sz="2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90,19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43,6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54,2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61,3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09390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06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C0F8C-A01B-7062-54BF-28D54ECA0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106327"/>
            <a:ext cx="11823403" cy="8239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Группировка с. х. предприятий по площади сельхозугодий и рентабельности (с учетом субсидий)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5D6430-7521-65CE-12AC-4274B9A56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930238"/>
            <a:ext cx="5157787" cy="6008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3EC36B8A-ED76-6D8A-59AE-DA4CE8C5BCA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05613018"/>
              </p:ext>
            </p:extLst>
          </p:nvPr>
        </p:nvGraphicFramePr>
        <p:xfrm>
          <a:off x="308610" y="1531088"/>
          <a:ext cx="5688964" cy="5089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482">
                  <a:extLst>
                    <a:ext uri="{9D8B030D-6E8A-4147-A177-3AD203B41FA5}">
                      <a16:colId xmlns:a16="http://schemas.microsoft.com/office/drawing/2014/main" val="2516266309"/>
                    </a:ext>
                  </a:extLst>
                </a:gridCol>
                <a:gridCol w="2844482">
                  <a:extLst>
                    <a:ext uri="{9D8B030D-6E8A-4147-A177-3AD203B41FA5}">
                      <a16:colId xmlns:a16="http://schemas.microsoft.com/office/drawing/2014/main" val="351621156"/>
                    </a:ext>
                  </a:extLst>
                </a:gridCol>
              </a:tblGrid>
              <a:tr h="396726">
                <a:tc>
                  <a:txBody>
                    <a:bodyPr/>
                    <a:lstStyle/>
                    <a:p>
                      <a:r>
                        <a:rPr lang="ru-RU" dirty="0"/>
                        <a:t>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363218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до 50 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4,5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499704846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50 - 200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13,5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1774300351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200 - 500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11,6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215545592"/>
                  </a:ext>
                </a:extLst>
              </a:tr>
              <a:tr h="522763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500 - 1500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15,3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306831390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1500 - 3000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21,0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464339808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3000 - 6000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27,6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33846513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6000 - 10000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28,9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849966946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10000 - 40000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38,4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68705675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40000 - 100000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40,4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1016558244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свыше 100000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43,0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299314464"/>
                  </a:ext>
                </a:extLst>
              </a:tr>
            </a:tbl>
          </a:graphicData>
        </a:graphic>
      </p:graphicFrame>
      <p:sp>
        <p:nvSpPr>
          <p:cNvPr id="5" name="Текст 4">
            <a:extLst>
              <a:ext uri="{FF2B5EF4-FFF2-40B4-BE49-F238E27FC236}">
                <a16:creationId xmlns:a16="http://schemas.microsoft.com/office/drawing/2014/main" id="{50EFBE31-D8AC-9856-2845-48221839F9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62990"/>
            <a:ext cx="5183188" cy="46809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F87DC952-15DE-BBE0-BE39-E4F956A91F4E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04451288"/>
              </p:ext>
            </p:extLst>
          </p:nvPr>
        </p:nvGraphicFramePr>
        <p:xfrm>
          <a:off x="6172200" y="1531085"/>
          <a:ext cx="5853222" cy="5029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6611">
                  <a:extLst>
                    <a:ext uri="{9D8B030D-6E8A-4147-A177-3AD203B41FA5}">
                      <a16:colId xmlns:a16="http://schemas.microsoft.com/office/drawing/2014/main" val="317981811"/>
                    </a:ext>
                  </a:extLst>
                </a:gridCol>
                <a:gridCol w="2926611">
                  <a:extLst>
                    <a:ext uri="{9D8B030D-6E8A-4147-A177-3AD203B41FA5}">
                      <a16:colId xmlns:a16="http://schemas.microsoft.com/office/drawing/2014/main" val="3386090484"/>
                    </a:ext>
                  </a:extLst>
                </a:gridCol>
              </a:tblGrid>
              <a:tr h="396727">
                <a:tc>
                  <a:txBody>
                    <a:bodyPr/>
                    <a:lstStyle/>
                    <a:p>
                      <a:r>
                        <a:rPr lang="ru-RU" dirty="0"/>
                        <a:t>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75533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до 50 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7,1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18890019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50 - 200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11,4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289291343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200 - 500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11,9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57937907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500 - 1500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11,7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150515477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1500 - 3000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21,6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303364395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3000 - 6000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20,4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1286621009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6000 - 10000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28,3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005785615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10000 - 40000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31,0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11972294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40000 - 100000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26,9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051518975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свыше 100000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28,7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454478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422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204FDD8D-D121-7921-30F7-860A166630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46063"/>
            <a:ext cx="10515600" cy="982662"/>
          </a:xfrm>
        </p:spPr>
        <p:txBody>
          <a:bodyPr/>
          <a:lstStyle/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ИНДЕКСЫ ЦЕН В РАЗНЫХ СФЕРАХ АПК, 2014 г.= 100%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E9EAE5-8489-14A8-8735-AB2A1AB1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5">
            <a:extLst>
              <a:ext uri="{FF2B5EF4-FFF2-40B4-BE49-F238E27FC236}">
                <a16:creationId xmlns:a16="http://schemas.microsoft.com/office/drawing/2014/main" id="{8CBAACAA-96F1-8946-EFF6-955E2CBD3968}"/>
              </a:ext>
            </a:extLst>
          </p:cNvPr>
          <p:cNvGraphicFramePr>
            <a:graphicFrameLocks/>
          </p:cNvGraphicFramePr>
          <p:nvPr/>
        </p:nvGraphicFramePr>
        <p:xfrm>
          <a:off x="412955" y="1229032"/>
          <a:ext cx="11405419" cy="5263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54A62E-73DD-6A49-1001-983E254EC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90" y="125731"/>
            <a:ext cx="11624310" cy="822959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Несовершенство правового регулирования наблюдения и поддержания паритета цен на с. х. и промышленную продукцию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A6D277-ADD3-B54A-3393-25373F664C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4320" y="1051560"/>
            <a:ext cx="6743700" cy="5680709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 «О развитии сельского хозяйства», ст. 5, ч.2, п.6: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«Цели аграрной политики: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индексом цен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сельскохозяйственную продукцию, сырье и индексом цен (тарифов) на промышленную продукцию (услуги), используемую сельскохозяйственными товаропроизводителями, 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паритета индексов таких цен (тарифов)».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3C710D-B6E6-E27E-9BD1-4C803A6873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95210" y="1234440"/>
            <a:ext cx="4606290" cy="533781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наблюдения исключены малые сельскохозяйственные организации и крестьянские (фермерские) хозяйства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Механизм поддержания паритета индексов цен (тарифов) отсутствует</a:t>
            </a:r>
          </a:p>
        </p:txBody>
      </p:sp>
    </p:spTree>
    <p:extLst>
      <p:ext uri="{BB962C8B-B14F-4D97-AF65-F5344CB8AC3E}">
        <p14:creationId xmlns:p14="http://schemas.microsoft.com/office/powerpoint/2010/main" val="5384076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1061</Words>
  <Application>Microsoft Office PowerPoint</Application>
  <PresentationFormat>Широкоэкранный</PresentationFormat>
  <Paragraphs>226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4_Тема Office</vt:lpstr>
      <vt:lpstr>6_Тема Office</vt:lpstr>
      <vt:lpstr> Аграрная политика и доходность сельского хозяйства России                                                                                А.В. Петриков – академик РАН</vt:lpstr>
      <vt:lpstr>Структура выступления</vt:lpstr>
      <vt:lpstr>Причины относительно низкой доходности сельского хозяйства</vt:lpstr>
      <vt:lpstr>Доля убыточных организаций в общем числе организаций, %</vt:lpstr>
      <vt:lpstr>Рентабельность проданных товаров, работ, услуг, %</vt:lpstr>
      <vt:lpstr>Доля сельскохозяйственных предприятий с разной суммой прибыли в общем объеме прибыли и товарной продукции предприятий, %</vt:lpstr>
      <vt:lpstr>Группировка с. х. предприятий по площади сельхозугодий и рентабельности (с учетом субсидий)</vt:lpstr>
      <vt:lpstr>ИНДЕКСЫ ЦЕН В РАЗНЫХ СФЕРАХ АПК, 2014 г.= 100%</vt:lpstr>
      <vt:lpstr>Несовершенство правового регулирования наблюдения и поддержания паритета цен на с. х. и промышленную продукцию</vt:lpstr>
      <vt:lpstr>Механизм поддержания диспаритета цен</vt:lpstr>
      <vt:lpstr>Постановление Правительства РФ «О порядке мониторинга и поддержания паритета индексов цен </vt:lpstr>
      <vt:lpstr>Товарность продукции фермерских хозяйств, %</vt:lpstr>
      <vt:lpstr>ФЗ от 08.08.2024 г. № 297-ФЗ «О внесении изменений в ФЗ «О развитии сельского хозяйства» и ст. 2 ФЗ «О внесении изменения в статью 7 ФЗ „Об органической продукции и о внесении изменений в отдельные законодательные акты РФ“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37</cp:revision>
  <dcterms:created xsi:type="dcterms:W3CDTF">2024-10-18T14:52:47Z</dcterms:created>
  <dcterms:modified xsi:type="dcterms:W3CDTF">2024-10-20T21:08:04Z</dcterms:modified>
</cp:coreProperties>
</file>